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  <p:sldMasterId id="2147483732" r:id="rId4"/>
    <p:sldMasterId id="2147483780" r:id="rId5"/>
  </p:sldMasterIdLst>
  <p:notesMasterIdLst>
    <p:notesMasterId r:id="rId13"/>
  </p:notesMasterIdLst>
  <p:sldIdLst>
    <p:sldId id="268" r:id="rId6"/>
    <p:sldId id="269" r:id="rId7"/>
    <p:sldId id="264" r:id="rId8"/>
    <p:sldId id="272" r:id="rId9"/>
    <p:sldId id="270" r:id="rId10"/>
    <p:sldId id="267" r:id="rId11"/>
    <p:sldId id="271" r:id="rId12"/>
  </p:sldIdLst>
  <p:sldSz cx="9144000" cy="5143500" type="screen16x9"/>
  <p:notesSz cx="6797675" cy="9926638"/>
  <p:custDataLst>
    <p:tags r:id="rId14"/>
  </p:custDataLst>
  <p:defaultTextStyle>
    <a:defPPr>
      <a:defRPr lang="ru-RU"/>
    </a:defPPr>
    <a:lvl1pPr marL="0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45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890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833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776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718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659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602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547" algn="l" defTabSz="9118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B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25" autoAdjust="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C75B9-ABE5-45C0-9A20-2990A9BFC79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8A91-8AD9-414D-8A9C-55B6BCAFD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45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890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833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776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718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659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602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547" algn="l" defTabSz="9118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87400"/>
            <a:ext cx="6616700" cy="37226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>
              <a:latin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Notice </a:t>
            </a:r>
            <a:fld id="{BB18C1EB-7969-4264-96CD-3DACB6B46A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10B9D-2705-4020-8269-A1B4053ECB4A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496888"/>
            <a:ext cx="6400800" cy="360203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2" y="4964115"/>
            <a:ext cx="5439355" cy="4460573"/>
          </a:xfrm>
          <a:noFill/>
          <a:ln/>
        </p:spPr>
        <p:txBody>
          <a:bodyPr/>
          <a:lstStyle/>
          <a:p>
            <a:pPr marL="444035" indent="-444035">
              <a:lnSpc>
                <a:spcPct val="110000"/>
              </a:lnSpc>
              <a:spcBef>
                <a:spcPct val="90000"/>
              </a:spcBef>
              <a:buClr>
                <a:schemeClr val="accent2"/>
              </a:buClr>
            </a:pPr>
            <a:endParaRPr lang="ru-RU" baseline="0" dirty="0" smtClean="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Notice </a:t>
            </a:r>
            <a:fld id="{8FAEC9AB-E98E-4752-9E04-CA0AE6D4F8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B5550-C1ED-478D-A25F-0D6A51E9291B}" type="slidenum">
              <a:rPr lang="de-DE" smtClean="0">
                <a:latin typeface="Arial" pitchFamily="34" charset="0"/>
              </a:rPr>
              <a:pPr/>
              <a:t>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496888"/>
            <a:ext cx="6043612" cy="340042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2" y="3880120"/>
            <a:ext cx="5439355" cy="5544567"/>
          </a:xfrm>
          <a:noFill/>
          <a:ln/>
        </p:spPr>
        <p:txBody>
          <a:bodyPr/>
          <a:lstStyle/>
          <a:p>
            <a:endParaRPr lang="ru-RU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87400"/>
            <a:ext cx="6616700" cy="37226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2" y="1059657"/>
            <a:ext cx="4571999" cy="3564731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4716465" y="1059657"/>
            <a:ext cx="4427537" cy="3564731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/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0"/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73488" algn="r"/>
              </a:tabLst>
              <a:defRPr b="1"/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73488" algn="r"/>
              </a:tabLst>
              <a:defRPr b="0"/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73488" algn="r"/>
              </a:tabLst>
              <a:defRPr b="1" baseline="0"/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8458558" y="4948239"/>
            <a:ext cx="647363" cy="108347"/>
          </a:xfrm>
        </p:spPr>
        <p:txBody>
          <a:bodyPr/>
          <a:lstStyle>
            <a:lvl1pPr algn="l">
              <a:lnSpc>
                <a:spcPct val="100000"/>
              </a:lnSpc>
              <a:spcBef>
                <a:spcPct val="0"/>
              </a:spcBef>
              <a:defRPr sz="1000" b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A65BB87-0E8A-4801-B021-1EC957D92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059657"/>
            <a:ext cx="2587621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3271833" y="1059657"/>
            <a:ext cx="2740030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6156325" y="1059657"/>
            <a:ext cx="2592388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75638" cy="4442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6623588" y="4624388"/>
            <a:ext cx="252043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7700" rIns="360800" bIns="0" anchor="ctr"/>
          <a:lstStyle/>
          <a:p>
            <a:pPr algn="r" defTabSz="91234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cs typeface="Arial" pitchFamily="34" charset="0"/>
              </a:rPr>
              <a:t>siemens.com/answers</a:t>
            </a:r>
          </a:p>
        </p:txBody>
      </p:sp>
      <p:pic>
        <p:nvPicPr>
          <p:cNvPr id="6" name="Picture 16" descr="SIE_Logo_Layer_Petrol_RGB_A3_76m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52" y="0"/>
            <a:ext cx="129472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"/>
          <p:cNvSpPr txBox="1">
            <a:spLocks noChangeArrowheads="1"/>
          </p:cNvSpPr>
          <p:nvPr userDrawn="1"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497" tIns="107700" rIns="2401720" bIns="0" anchor="ctr"/>
          <a:lstStyle/>
          <a:p>
            <a:pPr defTabSz="91234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© Siemens LLC </a:t>
            </a:r>
            <a:r>
              <a:rPr lang="en-US" sz="700" b="1" dirty="0" smtClean="0">
                <a:solidFill>
                  <a:srgbClr val="879BAA"/>
                </a:solidFill>
                <a:cs typeface="Arial" pitchFamily="34" charset="0"/>
              </a:rPr>
              <a:t>201</a:t>
            </a:r>
            <a:r>
              <a:rPr lang="ru-RU" sz="700" b="1" dirty="0" smtClean="0">
                <a:solidFill>
                  <a:srgbClr val="879BAA"/>
                </a:solidFill>
                <a:cs typeface="Arial" pitchFamily="34" charset="0"/>
              </a:rPr>
              <a:t>4</a:t>
            </a:r>
            <a:r>
              <a:rPr lang="en-US" sz="700" b="1" dirty="0" smtClean="0">
                <a:solidFill>
                  <a:srgbClr val="879BAA"/>
                </a:solidFill>
                <a:cs typeface="Arial" pitchFamily="34" charset="0"/>
              </a:rPr>
              <a:t> </a:t>
            </a: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8" name="Grafik 18" descr="150512_Velaro RUS_Tricon_Perspective_Auswahl RZD.jpg"/>
          <p:cNvPicPr>
            <a:picLocks noChangeAspect="1"/>
          </p:cNvPicPr>
          <p:nvPr userDrawn="1"/>
        </p:nvPicPr>
        <p:blipFill>
          <a:blip r:embed="rId3" cstate="print">
            <a:lum bright="39000" contrast="27000"/>
          </a:blip>
          <a:srcRect t="4745"/>
          <a:stretch>
            <a:fillRect/>
          </a:stretch>
        </p:blipFill>
        <p:spPr bwMode="auto">
          <a:xfrm>
            <a:off x="251520" y="518950"/>
            <a:ext cx="8892480" cy="34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A45EF5B-47C5-45E1-9C5D-DB1D02672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3" y="3305176"/>
            <a:ext cx="7771924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3" y="2180035"/>
            <a:ext cx="7771924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948" indent="0">
              <a:buNone/>
              <a:defRPr sz="1300"/>
            </a:lvl2pPr>
            <a:lvl3pPr marL="683900" indent="0">
              <a:buNone/>
              <a:defRPr sz="1200"/>
            </a:lvl3pPr>
            <a:lvl4pPr marL="1025841" indent="0">
              <a:buNone/>
              <a:defRPr sz="1000"/>
            </a:lvl4pPr>
            <a:lvl5pPr marL="1367800" indent="0">
              <a:buNone/>
              <a:defRPr sz="1000"/>
            </a:lvl5pPr>
            <a:lvl6pPr marL="1709746" indent="0">
              <a:buNone/>
              <a:defRPr sz="1000"/>
            </a:lvl6pPr>
            <a:lvl7pPr marL="2051693" indent="0">
              <a:buNone/>
              <a:defRPr sz="1000"/>
            </a:lvl7pPr>
            <a:lvl8pPr marL="2393644" indent="0">
              <a:buNone/>
              <a:defRPr sz="1000"/>
            </a:lvl8pPr>
            <a:lvl9pPr marL="27355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34BA98E-82A2-4BB5-85A6-65715A05E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C10896E-0A47-4FE8-BF3E-C5FA471A1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2" y="205979"/>
            <a:ext cx="823007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62" y="1151335"/>
            <a:ext cx="404006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48" indent="0">
              <a:buNone/>
              <a:defRPr sz="1500" b="1"/>
            </a:lvl2pPr>
            <a:lvl3pPr marL="683900" indent="0">
              <a:buNone/>
              <a:defRPr sz="1300" b="1"/>
            </a:lvl3pPr>
            <a:lvl4pPr marL="1025841" indent="0">
              <a:buNone/>
              <a:defRPr sz="1200" b="1"/>
            </a:lvl4pPr>
            <a:lvl5pPr marL="1367800" indent="0">
              <a:buNone/>
              <a:defRPr sz="1200" b="1"/>
            </a:lvl5pPr>
            <a:lvl6pPr marL="1709746" indent="0">
              <a:buNone/>
              <a:defRPr sz="1200" b="1"/>
            </a:lvl6pPr>
            <a:lvl7pPr marL="2051693" indent="0">
              <a:buNone/>
              <a:defRPr sz="1200" b="1"/>
            </a:lvl7pPr>
            <a:lvl8pPr marL="2393644" indent="0">
              <a:buNone/>
              <a:defRPr sz="1200" b="1"/>
            </a:lvl8pPr>
            <a:lvl9pPr marL="273559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2" y="1631156"/>
            <a:ext cx="404006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10" y="1151335"/>
            <a:ext cx="404244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48" indent="0">
              <a:buNone/>
              <a:defRPr sz="1500" b="1"/>
            </a:lvl2pPr>
            <a:lvl3pPr marL="683900" indent="0">
              <a:buNone/>
              <a:defRPr sz="1300" b="1"/>
            </a:lvl3pPr>
            <a:lvl4pPr marL="1025841" indent="0">
              <a:buNone/>
              <a:defRPr sz="1200" b="1"/>
            </a:lvl4pPr>
            <a:lvl5pPr marL="1367800" indent="0">
              <a:buNone/>
              <a:defRPr sz="1200" b="1"/>
            </a:lvl5pPr>
            <a:lvl6pPr marL="1709746" indent="0">
              <a:buNone/>
              <a:defRPr sz="1200" b="1"/>
            </a:lvl6pPr>
            <a:lvl7pPr marL="2051693" indent="0">
              <a:buNone/>
              <a:defRPr sz="1200" b="1"/>
            </a:lvl7pPr>
            <a:lvl8pPr marL="2393644" indent="0">
              <a:buNone/>
              <a:defRPr sz="1200" b="1"/>
            </a:lvl8pPr>
            <a:lvl9pPr marL="273559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10" y="1631156"/>
            <a:ext cx="404244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7033885-303F-49A6-B7BE-D1D4E0248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4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809CE8E-0C36-40E4-AFCE-DD0357DA3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3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23199D6-353C-43B3-9EF3-4EF93F6BC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4" y="204787"/>
            <a:ext cx="300833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76" y="204807"/>
            <a:ext cx="5112262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64" y="1076328"/>
            <a:ext cx="300833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1948" indent="0">
              <a:buNone/>
              <a:defRPr sz="900"/>
            </a:lvl2pPr>
            <a:lvl3pPr marL="683900" indent="0">
              <a:buNone/>
              <a:defRPr sz="700"/>
            </a:lvl3pPr>
            <a:lvl4pPr marL="1025841" indent="0">
              <a:buNone/>
              <a:defRPr sz="700"/>
            </a:lvl4pPr>
            <a:lvl5pPr marL="1367800" indent="0">
              <a:buNone/>
              <a:defRPr sz="700"/>
            </a:lvl5pPr>
            <a:lvl6pPr marL="1709746" indent="0">
              <a:buNone/>
              <a:defRPr sz="700"/>
            </a:lvl6pPr>
            <a:lvl7pPr marL="2051693" indent="0">
              <a:buNone/>
              <a:defRPr sz="700"/>
            </a:lvl7pPr>
            <a:lvl8pPr marL="2393644" indent="0">
              <a:buNone/>
              <a:defRPr sz="700"/>
            </a:lvl8pPr>
            <a:lvl9pPr marL="273559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136409-81D0-4614-A42C-BAF0B58CC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48" y="3600451"/>
            <a:ext cx="5487114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48" y="459581"/>
            <a:ext cx="5487114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948" indent="0">
              <a:buNone/>
              <a:defRPr sz="2100"/>
            </a:lvl2pPr>
            <a:lvl3pPr marL="683900" indent="0">
              <a:buNone/>
              <a:defRPr sz="1800"/>
            </a:lvl3pPr>
            <a:lvl4pPr marL="1025841" indent="0">
              <a:buNone/>
              <a:defRPr sz="1500"/>
            </a:lvl4pPr>
            <a:lvl5pPr marL="1367800" indent="0">
              <a:buNone/>
              <a:defRPr sz="1500"/>
            </a:lvl5pPr>
            <a:lvl6pPr marL="1709746" indent="0">
              <a:buNone/>
              <a:defRPr sz="1500"/>
            </a:lvl6pPr>
            <a:lvl7pPr marL="2051693" indent="0">
              <a:buNone/>
              <a:defRPr sz="1500"/>
            </a:lvl7pPr>
            <a:lvl8pPr marL="2393644" indent="0">
              <a:buNone/>
              <a:defRPr sz="1500"/>
            </a:lvl8pPr>
            <a:lvl9pPr marL="2735594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48" y="4025522"/>
            <a:ext cx="5487114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1948" indent="0">
              <a:buNone/>
              <a:defRPr sz="900"/>
            </a:lvl2pPr>
            <a:lvl3pPr marL="683900" indent="0">
              <a:buNone/>
              <a:defRPr sz="700"/>
            </a:lvl3pPr>
            <a:lvl4pPr marL="1025841" indent="0">
              <a:buNone/>
              <a:defRPr sz="700"/>
            </a:lvl4pPr>
            <a:lvl5pPr marL="1367800" indent="0">
              <a:buNone/>
              <a:defRPr sz="700"/>
            </a:lvl5pPr>
            <a:lvl6pPr marL="1709746" indent="0">
              <a:buNone/>
              <a:defRPr sz="700"/>
            </a:lvl6pPr>
            <a:lvl7pPr marL="2051693" indent="0">
              <a:buNone/>
              <a:defRPr sz="700"/>
            </a:lvl7pPr>
            <a:lvl8pPr marL="2393644" indent="0">
              <a:buNone/>
              <a:defRPr sz="700"/>
            </a:lvl8pPr>
            <a:lvl9pPr marL="273559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16C1429-21C2-4D43-9F01-A6BFFB2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8D8028-5386-40B0-8056-EDB96407E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1"/>
            <a:ext cx="2286000" cy="46220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43760" cy="4622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A2EEF18-A474-429D-90B3-A1BC3E4E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D5FDF0D-20B3-4BD0-8166-373EE5B88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7305A4F-2D6D-4092-80D1-643A18072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61A0EE5-F51B-42F6-80E3-E4E5D656E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92BA80C-6748-45BB-A888-A5CBF7BDF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4" y="1059656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054" y="2897981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18D3ADC-7877-41E4-9F2C-408B627991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FEC828B-446A-4C06-BEA6-7CD0438D2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0054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91222C9-8399-41FA-B8C5-3BDFF6779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0054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C2AA138F-73CE-480A-8563-999DCEC8F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2" y="1059676"/>
            <a:ext cx="4571999" cy="3564731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4716483" y="1059676"/>
            <a:ext cx="4427537" cy="3564731"/>
          </a:xfrm>
          <a:solidFill>
            <a:srgbClr val="D7D7CD"/>
          </a:solidFill>
        </p:spPr>
        <p:txBody>
          <a:bodyPr lIns="188469" tIns="107700" rIns="296177" bIns="107700"/>
          <a:lstStyle>
            <a:lvl1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bg2"/>
              </a:buClr>
              <a:buFont typeface="Arial" pitchFamily="34" charset="0"/>
              <a:buNone/>
              <a:tabLst>
                <a:tab pos="2822268" algn="r"/>
              </a:tabLst>
              <a:defRPr/>
            </a:lvl1pPr>
            <a:lvl2pPr marL="134169" indent="-13298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tabLst>
                <a:tab pos="2822268" algn="r"/>
              </a:tabLst>
              <a:defRPr b="0"/>
            </a:lvl2pPr>
            <a:lvl3pPr marL="132980" indent="-13298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2268" algn="r"/>
              </a:tabLst>
              <a:defRPr b="1"/>
            </a:lvl3pPr>
            <a:lvl4pPr marL="268345" indent="-13298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2268" algn="r"/>
              </a:tabLst>
              <a:defRPr b="0"/>
            </a:lvl4pPr>
            <a:lvl5pPr marL="267155" indent="-13298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2268" algn="r"/>
              </a:tabLst>
              <a:defRPr b="1" baseline="0"/>
            </a:lvl5pPr>
            <a:lvl6pPr marL="269528" indent="-135354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tabLst>
                <a:tab pos="2822268" algn="r"/>
              </a:tabLst>
              <a:defRPr b="1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8458558" y="4948257"/>
            <a:ext cx="647363" cy="108347"/>
          </a:xfrm>
        </p:spPr>
        <p:txBody>
          <a:bodyPr/>
          <a:lstStyle>
            <a:lvl1pPr algn="l">
              <a:lnSpc>
                <a:spcPct val="100000"/>
              </a:lnSpc>
              <a:spcBef>
                <a:spcPct val="0"/>
              </a:spcBef>
              <a:defRPr sz="700" b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A65BB87-0E8A-4801-B021-1EC957D92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059676"/>
            <a:ext cx="2587621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3271833" y="1059676"/>
            <a:ext cx="2740030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6156325" y="1059676"/>
            <a:ext cx="2592388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75638" cy="4442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1.jpg"/>
          <p:cNvPicPr>
            <a:picLocks noChangeAspect="1"/>
          </p:cNvPicPr>
          <p:nvPr userDrawn="1"/>
        </p:nvPicPr>
        <p:blipFill>
          <a:blip r:embed="rId2" cstate="print"/>
          <a:srcRect t="1617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6623584" y="4624388"/>
            <a:ext cx="252043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7754" rIns="360980" bIns="0" anchor="ctr"/>
          <a:lstStyle/>
          <a:p>
            <a:pPr algn="r" defTabSz="91280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cs typeface="Arial" pitchFamily="34" charset="0"/>
              </a:rPr>
              <a:t>siemens.com/answers</a:t>
            </a:r>
          </a:p>
        </p:txBody>
      </p:sp>
      <p:pic>
        <p:nvPicPr>
          <p:cNvPr id="6" name="Picture 16" descr="SIE_Logo_Layer_Petrol_RGB_A3_76m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2" y="0"/>
            <a:ext cx="129472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"/>
          <p:cNvSpPr txBox="1">
            <a:spLocks noChangeArrowheads="1"/>
          </p:cNvSpPr>
          <p:nvPr userDrawn="1"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731" tIns="107754" rIns="2402923" bIns="0" anchor="ctr"/>
          <a:lstStyle/>
          <a:p>
            <a:pPr defTabSz="91280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© Siemens LLC 2013 All rights reserved.</a:t>
            </a:r>
          </a:p>
        </p:txBody>
      </p:sp>
      <p:sp>
        <p:nvSpPr>
          <p:cNvPr id="6156" name="Rectangle 115"/>
          <p:cNvSpPr>
            <a:spLocks noGrp="1" noChangeArrowheads="1"/>
          </p:cNvSpPr>
          <p:nvPr>
            <p:ph type="ctrTitle"/>
          </p:nvPr>
        </p:nvSpPr>
        <p:spPr bwMode="gray">
          <a:xfrm>
            <a:off x="253486" y="3112295"/>
            <a:ext cx="8890529" cy="1103710"/>
          </a:xfrm>
          <a:solidFill>
            <a:srgbClr val="879BAA"/>
          </a:solidFill>
        </p:spPr>
        <p:txBody>
          <a:bodyPr lIns="202040" tIns="107754" rIns="360980" bIns="80818" anchor="t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Titelmasterformat durch Klicken</a:t>
            </a:r>
            <a:br>
              <a:rPr lang="en-US"/>
            </a:br>
            <a:r>
              <a:rPr lang="en-US"/>
              <a:t>bearbeiten</a:t>
            </a:r>
          </a:p>
        </p:txBody>
      </p:sp>
      <p:sp>
        <p:nvSpPr>
          <p:cNvPr id="6157" name="Rectangle 1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3486" y="2819401"/>
            <a:ext cx="8890529" cy="291704"/>
          </a:xfrm>
          <a:solidFill>
            <a:srgbClr val="506473"/>
          </a:solidFill>
        </p:spPr>
        <p:txBody>
          <a:bodyPr lIns="202040" tIns="13472" rIns="360980" bIns="26943"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A45EF5B-47C5-45E1-9C5D-DB1D02672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3" y="3305176"/>
            <a:ext cx="7771924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3" y="2180035"/>
            <a:ext cx="7771924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120" indent="0">
              <a:buNone/>
              <a:defRPr sz="1300"/>
            </a:lvl2pPr>
            <a:lvl3pPr marL="684242" indent="0">
              <a:buNone/>
              <a:defRPr sz="1200"/>
            </a:lvl3pPr>
            <a:lvl4pPr marL="1026357" indent="0">
              <a:buNone/>
              <a:defRPr sz="1000"/>
            </a:lvl4pPr>
            <a:lvl5pPr marL="1368485" indent="0">
              <a:buNone/>
              <a:defRPr sz="1000"/>
            </a:lvl5pPr>
            <a:lvl6pPr marL="1710602" indent="0">
              <a:buNone/>
              <a:defRPr sz="1000"/>
            </a:lvl6pPr>
            <a:lvl7pPr marL="2052721" indent="0">
              <a:buNone/>
              <a:defRPr sz="1000"/>
            </a:lvl7pPr>
            <a:lvl8pPr marL="2394842" indent="0">
              <a:buNone/>
              <a:defRPr sz="1000"/>
            </a:lvl8pPr>
            <a:lvl9pPr marL="273696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34BA98E-82A2-4BB5-85A6-65715A05E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C10896E-0A47-4FE8-BF3E-C5FA471A1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2" y="205979"/>
            <a:ext cx="823007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62" y="1151335"/>
            <a:ext cx="404006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20" indent="0">
              <a:buNone/>
              <a:defRPr sz="1500" b="1"/>
            </a:lvl2pPr>
            <a:lvl3pPr marL="684242" indent="0">
              <a:buNone/>
              <a:defRPr sz="1300" b="1"/>
            </a:lvl3pPr>
            <a:lvl4pPr marL="1026357" indent="0">
              <a:buNone/>
              <a:defRPr sz="1200" b="1"/>
            </a:lvl4pPr>
            <a:lvl5pPr marL="1368485" indent="0">
              <a:buNone/>
              <a:defRPr sz="1200" b="1"/>
            </a:lvl5pPr>
            <a:lvl6pPr marL="1710602" indent="0">
              <a:buNone/>
              <a:defRPr sz="1200" b="1"/>
            </a:lvl6pPr>
            <a:lvl7pPr marL="2052721" indent="0">
              <a:buNone/>
              <a:defRPr sz="1200" b="1"/>
            </a:lvl7pPr>
            <a:lvl8pPr marL="2394842" indent="0">
              <a:buNone/>
              <a:defRPr sz="1200" b="1"/>
            </a:lvl8pPr>
            <a:lvl9pPr marL="273696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2" y="1631156"/>
            <a:ext cx="404006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06" y="1151335"/>
            <a:ext cx="404244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20" indent="0">
              <a:buNone/>
              <a:defRPr sz="1500" b="1"/>
            </a:lvl2pPr>
            <a:lvl3pPr marL="684242" indent="0">
              <a:buNone/>
              <a:defRPr sz="1300" b="1"/>
            </a:lvl3pPr>
            <a:lvl4pPr marL="1026357" indent="0">
              <a:buNone/>
              <a:defRPr sz="1200" b="1"/>
            </a:lvl4pPr>
            <a:lvl5pPr marL="1368485" indent="0">
              <a:buNone/>
              <a:defRPr sz="1200" b="1"/>
            </a:lvl5pPr>
            <a:lvl6pPr marL="1710602" indent="0">
              <a:buNone/>
              <a:defRPr sz="1200" b="1"/>
            </a:lvl6pPr>
            <a:lvl7pPr marL="2052721" indent="0">
              <a:buNone/>
              <a:defRPr sz="1200" b="1"/>
            </a:lvl7pPr>
            <a:lvl8pPr marL="2394842" indent="0">
              <a:buNone/>
              <a:defRPr sz="1200" b="1"/>
            </a:lvl8pPr>
            <a:lvl9pPr marL="273696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06" y="1631156"/>
            <a:ext cx="404244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7033885-303F-49A6-B7BE-D1D4E0248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4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809CE8E-0C36-40E4-AFCE-DD0357DA3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3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23199D6-353C-43B3-9EF3-4EF93F6BC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4" y="204787"/>
            <a:ext cx="300833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76" y="204803"/>
            <a:ext cx="5112262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64" y="1076328"/>
            <a:ext cx="300833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2120" indent="0">
              <a:buNone/>
              <a:defRPr sz="900"/>
            </a:lvl2pPr>
            <a:lvl3pPr marL="684242" indent="0">
              <a:buNone/>
              <a:defRPr sz="700"/>
            </a:lvl3pPr>
            <a:lvl4pPr marL="1026357" indent="0">
              <a:buNone/>
              <a:defRPr sz="700"/>
            </a:lvl4pPr>
            <a:lvl5pPr marL="1368485" indent="0">
              <a:buNone/>
              <a:defRPr sz="700"/>
            </a:lvl5pPr>
            <a:lvl6pPr marL="1710602" indent="0">
              <a:buNone/>
              <a:defRPr sz="700"/>
            </a:lvl6pPr>
            <a:lvl7pPr marL="2052721" indent="0">
              <a:buNone/>
              <a:defRPr sz="700"/>
            </a:lvl7pPr>
            <a:lvl8pPr marL="2394842" indent="0">
              <a:buNone/>
              <a:defRPr sz="700"/>
            </a:lvl8pPr>
            <a:lvl9pPr marL="273696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136409-81D0-4614-A42C-BAF0B58CC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48" y="3600451"/>
            <a:ext cx="5487114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48" y="459581"/>
            <a:ext cx="5487114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120" indent="0">
              <a:buNone/>
              <a:defRPr sz="2100"/>
            </a:lvl2pPr>
            <a:lvl3pPr marL="684242" indent="0">
              <a:buNone/>
              <a:defRPr sz="1800"/>
            </a:lvl3pPr>
            <a:lvl4pPr marL="1026357" indent="0">
              <a:buNone/>
              <a:defRPr sz="1500"/>
            </a:lvl4pPr>
            <a:lvl5pPr marL="1368485" indent="0">
              <a:buNone/>
              <a:defRPr sz="1500"/>
            </a:lvl5pPr>
            <a:lvl6pPr marL="1710602" indent="0">
              <a:buNone/>
              <a:defRPr sz="1500"/>
            </a:lvl6pPr>
            <a:lvl7pPr marL="2052721" indent="0">
              <a:buNone/>
              <a:defRPr sz="1500"/>
            </a:lvl7pPr>
            <a:lvl8pPr marL="2394842" indent="0">
              <a:buNone/>
              <a:defRPr sz="1500"/>
            </a:lvl8pPr>
            <a:lvl9pPr marL="2736963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48" y="4025518"/>
            <a:ext cx="5487114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2120" indent="0">
              <a:buNone/>
              <a:defRPr sz="900"/>
            </a:lvl2pPr>
            <a:lvl3pPr marL="684242" indent="0">
              <a:buNone/>
              <a:defRPr sz="700"/>
            </a:lvl3pPr>
            <a:lvl4pPr marL="1026357" indent="0">
              <a:buNone/>
              <a:defRPr sz="700"/>
            </a:lvl4pPr>
            <a:lvl5pPr marL="1368485" indent="0">
              <a:buNone/>
              <a:defRPr sz="700"/>
            </a:lvl5pPr>
            <a:lvl6pPr marL="1710602" indent="0">
              <a:buNone/>
              <a:defRPr sz="700"/>
            </a:lvl6pPr>
            <a:lvl7pPr marL="2052721" indent="0">
              <a:buNone/>
              <a:defRPr sz="700"/>
            </a:lvl7pPr>
            <a:lvl8pPr marL="2394842" indent="0">
              <a:buNone/>
              <a:defRPr sz="700"/>
            </a:lvl8pPr>
            <a:lvl9pPr marL="273696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16C1429-21C2-4D43-9F01-A6BFFB2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8D8028-5386-40B0-8056-EDB96407E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1"/>
            <a:ext cx="2286000" cy="46220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43760" cy="4622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A2EEF18-A474-429D-90B3-A1BC3E4E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D5FDF0D-20B3-4BD0-8166-373EE5B88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7305A4F-2D6D-4092-80D1-643A18072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61A0EE5-F51B-42F6-80E3-E4E5D656E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92BA80C-6748-45BB-A888-A5CBF7BDF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5" indent="0">
              <a:buNone/>
              <a:defRPr sz="2000" b="1"/>
            </a:lvl2pPr>
            <a:lvl3pPr marL="911890" indent="0">
              <a:buNone/>
              <a:defRPr sz="1800" b="1"/>
            </a:lvl3pPr>
            <a:lvl4pPr marL="1367833" indent="0">
              <a:buNone/>
              <a:defRPr sz="1600" b="1"/>
            </a:lvl4pPr>
            <a:lvl5pPr marL="1823776" indent="0">
              <a:buNone/>
              <a:defRPr sz="1600" b="1"/>
            </a:lvl5pPr>
            <a:lvl6pPr marL="2279718" indent="0">
              <a:buNone/>
              <a:defRPr sz="1600" b="1"/>
            </a:lvl6pPr>
            <a:lvl7pPr marL="2735659" indent="0">
              <a:buNone/>
              <a:defRPr sz="1600" b="1"/>
            </a:lvl7pPr>
            <a:lvl8pPr marL="3191602" indent="0">
              <a:buNone/>
              <a:defRPr sz="1600" b="1"/>
            </a:lvl8pPr>
            <a:lvl9pPr marL="364754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5" indent="0">
              <a:buNone/>
              <a:defRPr sz="2000" b="1"/>
            </a:lvl2pPr>
            <a:lvl3pPr marL="911890" indent="0">
              <a:buNone/>
              <a:defRPr sz="1800" b="1"/>
            </a:lvl3pPr>
            <a:lvl4pPr marL="1367833" indent="0">
              <a:buNone/>
              <a:defRPr sz="1600" b="1"/>
            </a:lvl4pPr>
            <a:lvl5pPr marL="1823776" indent="0">
              <a:buNone/>
              <a:defRPr sz="1600" b="1"/>
            </a:lvl5pPr>
            <a:lvl6pPr marL="2279718" indent="0">
              <a:buNone/>
              <a:defRPr sz="1600" b="1"/>
            </a:lvl6pPr>
            <a:lvl7pPr marL="2735659" indent="0">
              <a:buNone/>
              <a:defRPr sz="1600" b="1"/>
            </a:lvl7pPr>
            <a:lvl8pPr marL="3191602" indent="0">
              <a:buNone/>
              <a:defRPr sz="1600" b="1"/>
            </a:lvl8pPr>
            <a:lvl9pPr marL="364754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4" y="1059656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054" y="2897981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18D3ADC-7877-41E4-9F2C-408B627991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FEC828B-446A-4C06-BEA6-7CD0438D2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0054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91222C9-8399-41FA-B8C5-3BDFF6779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0054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C2AA138F-73CE-480A-8563-999DCEC8F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2" y="1059672"/>
            <a:ext cx="4571999" cy="3564731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4716479" y="1059672"/>
            <a:ext cx="4427537" cy="3564731"/>
          </a:xfrm>
          <a:solidFill>
            <a:srgbClr val="D7D7CD"/>
          </a:solidFill>
        </p:spPr>
        <p:txBody>
          <a:bodyPr lIns="188565" tIns="107754" rIns="296325" bIns="107754"/>
          <a:lstStyle>
            <a:lvl1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bg2"/>
              </a:buClr>
              <a:buFont typeface="Arial" pitchFamily="34" charset="0"/>
              <a:buNone/>
              <a:tabLst>
                <a:tab pos="2823681" algn="r"/>
              </a:tabLst>
              <a:defRPr/>
            </a:lvl1pPr>
            <a:lvl2pPr marL="134235" indent="-133046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tabLst>
                <a:tab pos="2823681" algn="r"/>
              </a:tabLst>
              <a:defRPr b="0"/>
            </a:lvl2pPr>
            <a:lvl3pPr marL="133046" indent="-133046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3681" algn="r"/>
              </a:tabLst>
              <a:defRPr b="1"/>
            </a:lvl3pPr>
            <a:lvl4pPr marL="268477" indent="-133046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3681" algn="r"/>
              </a:tabLst>
              <a:defRPr b="0"/>
            </a:lvl4pPr>
            <a:lvl5pPr marL="267287" indent="-133046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3681" algn="r"/>
              </a:tabLst>
              <a:defRPr b="1" baseline="0"/>
            </a:lvl5pPr>
            <a:lvl6pPr marL="269660" indent="-135422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tabLst>
                <a:tab pos="2823681" algn="r"/>
              </a:tabLst>
              <a:defRPr b="1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8458558" y="4948253"/>
            <a:ext cx="647363" cy="108347"/>
          </a:xfrm>
        </p:spPr>
        <p:txBody>
          <a:bodyPr/>
          <a:lstStyle>
            <a:lvl1pPr algn="l">
              <a:lnSpc>
                <a:spcPct val="100000"/>
              </a:lnSpc>
              <a:spcBef>
                <a:spcPct val="0"/>
              </a:spcBef>
              <a:defRPr sz="700" b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A65BB87-0E8A-4801-B021-1EC957D92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059672"/>
            <a:ext cx="2587621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3271833" y="1059672"/>
            <a:ext cx="2740030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6156325" y="1059672"/>
            <a:ext cx="2592388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75638" cy="4442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1.jpg"/>
          <p:cNvPicPr>
            <a:picLocks noChangeAspect="1"/>
          </p:cNvPicPr>
          <p:nvPr userDrawn="1"/>
        </p:nvPicPr>
        <p:blipFill>
          <a:blip r:embed="rId2" cstate="print"/>
          <a:srcRect t="1617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6623579" y="4624388"/>
            <a:ext cx="252043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7822" rIns="361205" bIns="0" anchor="ctr"/>
          <a:lstStyle/>
          <a:p>
            <a:pPr algn="r" defTabSz="91337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cs typeface="Arial" pitchFamily="34" charset="0"/>
              </a:rPr>
              <a:t>siemens.com/answers</a:t>
            </a:r>
          </a:p>
        </p:txBody>
      </p:sp>
      <p:pic>
        <p:nvPicPr>
          <p:cNvPr id="6" name="Picture 16" descr="SIE_Logo_Layer_Petrol_RGB_A3_76m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2" y="0"/>
            <a:ext cx="129472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"/>
          <p:cNvSpPr txBox="1">
            <a:spLocks noChangeArrowheads="1"/>
          </p:cNvSpPr>
          <p:nvPr userDrawn="1"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9024" tIns="107822" rIns="2404427" bIns="0" anchor="ctr"/>
          <a:lstStyle/>
          <a:p>
            <a:pPr defTabSz="91337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© Siemens LLC 2013 All rights reserved.</a:t>
            </a:r>
          </a:p>
        </p:txBody>
      </p:sp>
      <p:sp>
        <p:nvSpPr>
          <p:cNvPr id="6156" name="Rectangle 115"/>
          <p:cNvSpPr>
            <a:spLocks noGrp="1" noChangeArrowheads="1"/>
          </p:cNvSpPr>
          <p:nvPr>
            <p:ph type="ctrTitle"/>
          </p:nvPr>
        </p:nvSpPr>
        <p:spPr bwMode="gray">
          <a:xfrm>
            <a:off x="253481" y="3112295"/>
            <a:ext cx="8890529" cy="1103710"/>
          </a:xfrm>
          <a:solidFill>
            <a:srgbClr val="879BAA"/>
          </a:solidFill>
        </p:spPr>
        <p:txBody>
          <a:bodyPr lIns="202168" tIns="107822" rIns="361205" bIns="80868" anchor="t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Titelmasterformat durch Klicken</a:t>
            </a:r>
            <a:br>
              <a:rPr lang="en-US"/>
            </a:br>
            <a:r>
              <a:rPr lang="en-US"/>
              <a:t>bearbeiten</a:t>
            </a:r>
          </a:p>
        </p:txBody>
      </p:sp>
      <p:sp>
        <p:nvSpPr>
          <p:cNvPr id="6157" name="Rectangle 1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3481" y="2819401"/>
            <a:ext cx="8890529" cy="291704"/>
          </a:xfrm>
          <a:solidFill>
            <a:srgbClr val="506473"/>
          </a:solidFill>
        </p:spPr>
        <p:txBody>
          <a:bodyPr lIns="202168" tIns="13480" rIns="361205" bIns="26958"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A45EF5B-47C5-45E1-9C5D-DB1D02672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3" y="3305176"/>
            <a:ext cx="7771924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3" y="2180035"/>
            <a:ext cx="7771924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333" indent="0">
              <a:buNone/>
              <a:defRPr sz="1300"/>
            </a:lvl2pPr>
            <a:lvl3pPr marL="684670" indent="0">
              <a:buNone/>
              <a:defRPr sz="1200"/>
            </a:lvl3pPr>
            <a:lvl4pPr marL="1027001" indent="0">
              <a:buNone/>
              <a:defRPr sz="1000"/>
            </a:lvl4pPr>
            <a:lvl5pPr marL="1369340" indent="0">
              <a:buNone/>
              <a:defRPr sz="1000"/>
            </a:lvl5pPr>
            <a:lvl6pPr marL="1711672" indent="0">
              <a:buNone/>
              <a:defRPr sz="1000"/>
            </a:lvl6pPr>
            <a:lvl7pPr marL="2054006" indent="0">
              <a:buNone/>
              <a:defRPr sz="1000"/>
            </a:lvl7pPr>
            <a:lvl8pPr marL="2396340" indent="0">
              <a:buNone/>
              <a:defRPr sz="1000"/>
            </a:lvl8pPr>
            <a:lvl9pPr marL="273867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34BA98E-82A2-4BB5-85A6-65715A05E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C10896E-0A47-4FE8-BF3E-C5FA471A1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2" y="205979"/>
            <a:ext cx="823007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62" y="1151335"/>
            <a:ext cx="404006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33" indent="0">
              <a:buNone/>
              <a:defRPr sz="1500" b="1"/>
            </a:lvl2pPr>
            <a:lvl3pPr marL="684670" indent="0">
              <a:buNone/>
              <a:defRPr sz="1300" b="1"/>
            </a:lvl3pPr>
            <a:lvl4pPr marL="1027001" indent="0">
              <a:buNone/>
              <a:defRPr sz="1200" b="1"/>
            </a:lvl4pPr>
            <a:lvl5pPr marL="1369340" indent="0">
              <a:buNone/>
              <a:defRPr sz="1200" b="1"/>
            </a:lvl5pPr>
            <a:lvl6pPr marL="1711672" indent="0">
              <a:buNone/>
              <a:defRPr sz="1200" b="1"/>
            </a:lvl6pPr>
            <a:lvl7pPr marL="2054006" indent="0">
              <a:buNone/>
              <a:defRPr sz="1200" b="1"/>
            </a:lvl7pPr>
            <a:lvl8pPr marL="2396340" indent="0">
              <a:buNone/>
              <a:defRPr sz="1200" b="1"/>
            </a:lvl8pPr>
            <a:lvl9pPr marL="273867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2" y="1631156"/>
            <a:ext cx="404006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01" y="1151335"/>
            <a:ext cx="404244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33" indent="0">
              <a:buNone/>
              <a:defRPr sz="1500" b="1"/>
            </a:lvl2pPr>
            <a:lvl3pPr marL="684670" indent="0">
              <a:buNone/>
              <a:defRPr sz="1300" b="1"/>
            </a:lvl3pPr>
            <a:lvl4pPr marL="1027001" indent="0">
              <a:buNone/>
              <a:defRPr sz="1200" b="1"/>
            </a:lvl4pPr>
            <a:lvl5pPr marL="1369340" indent="0">
              <a:buNone/>
              <a:defRPr sz="1200" b="1"/>
            </a:lvl5pPr>
            <a:lvl6pPr marL="1711672" indent="0">
              <a:buNone/>
              <a:defRPr sz="1200" b="1"/>
            </a:lvl6pPr>
            <a:lvl7pPr marL="2054006" indent="0">
              <a:buNone/>
              <a:defRPr sz="1200" b="1"/>
            </a:lvl7pPr>
            <a:lvl8pPr marL="2396340" indent="0">
              <a:buNone/>
              <a:defRPr sz="1200" b="1"/>
            </a:lvl8pPr>
            <a:lvl9pPr marL="273867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01" y="1631156"/>
            <a:ext cx="404244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7033885-303F-49A6-B7BE-D1D4E0248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4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809CE8E-0C36-40E4-AFCE-DD0357DA3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3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23199D6-353C-43B3-9EF3-4EF93F6BC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4" y="204787"/>
            <a:ext cx="300833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76" y="204798"/>
            <a:ext cx="5112262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64" y="1076328"/>
            <a:ext cx="300833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2333" indent="0">
              <a:buNone/>
              <a:defRPr sz="900"/>
            </a:lvl2pPr>
            <a:lvl3pPr marL="684670" indent="0">
              <a:buNone/>
              <a:defRPr sz="700"/>
            </a:lvl3pPr>
            <a:lvl4pPr marL="1027001" indent="0">
              <a:buNone/>
              <a:defRPr sz="700"/>
            </a:lvl4pPr>
            <a:lvl5pPr marL="1369340" indent="0">
              <a:buNone/>
              <a:defRPr sz="700"/>
            </a:lvl5pPr>
            <a:lvl6pPr marL="1711672" indent="0">
              <a:buNone/>
              <a:defRPr sz="700"/>
            </a:lvl6pPr>
            <a:lvl7pPr marL="2054006" indent="0">
              <a:buNone/>
              <a:defRPr sz="700"/>
            </a:lvl7pPr>
            <a:lvl8pPr marL="2396340" indent="0">
              <a:buNone/>
              <a:defRPr sz="700"/>
            </a:lvl8pPr>
            <a:lvl9pPr marL="273867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136409-81D0-4614-A42C-BAF0B58CC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48" y="3600451"/>
            <a:ext cx="5487114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48" y="459581"/>
            <a:ext cx="5487114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333" indent="0">
              <a:buNone/>
              <a:defRPr sz="2100"/>
            </a:lvl2pPr>
            <a:lvl3pPr marL="684670" indent="0">
              <a:buNone/>
              <a:defRPr sz="1800"/>
            </a:lvl3pPr>
            <a:lvl4pPr marL="1027001" indent="0">
              <a:buNone/>
              <a:defRPr sz="1500"/>
            </a:lvl4pPr>
            <a:lvl5pPr marL="1369340" indent="0">
              <a:buNone/>
              <a:defRPr sz="1500"/>
            </a:lvl5pPr>
            <a:lvl6pPr marL="1711672" indent="0">
              <a:buNone/>
              <a:defRPr sz="1500"/>
            </a:lvl6pPr>
            <a:lvl7pPr marL="2054006" indent="0">
              <a:buNone/>
              <a:defRPr sz="1500"/>
            </a:lvl7pPr>
            <a:lvl8pPr marL="2396340" indent="0">
              <a:buNone/>
              <a:defRPr sz="1500"/>
            </a:lvl8pPr>
            <a:lvl9pPr marL="2738674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48" y="4025513"/>
            <a:ext cx="5487114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2333" indent="0">
              <a:buNone/>
              <a:defRPr sz="900"/>
            </a:lvl2pPr>
            <a:lvl3pPr marL="684670" indent="0">
              <a:buNone/>
              <a:defRPr sz="700"/>
            </a:lvl3pPr>
            <a:lvl4pPr marL="1027001" indent="0">
              <a:buNone/>
              <a:defRPr sz="700"/>
            </a:lvl4pPr>
            <a:lvl5pPr marL="1369340" indent="0">
              <a:buNone/>
              <a:defRPr sz="700"/>
            </a:lvl5pPr>
            <a:lvl6pPr marL="1711672" indent="0">
              <a:buNone/>
              <a:defRPr sz="700"/>
            </a:lvl6pPr>
            <a:lvl7pPr marL="2054006" indent="0">
              <a:buNone/>
              <a:defRPr sz="700"/>
            </a:lvl7pPr>
            <a:lvl8pPr marL="2396340" indent="0">
              <a:buNone/>
              <a:defRPr sz="700"/>
            </a:lvl8pPr>
            <a:lvl9pPr marL="273867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16C1429-21C2-4D43-9F01-A6BFFB2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8D8028-5386-40B0-8056-EDB96407E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1"/>
            <a:ext cx="2286000" cy="46220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43760" cy="4622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A2EEF18-A474-429D-90B3-A1BC3E4E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D5FDF0D-20B3-4BD0-8166-373EE5B88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7305A4F-2D6D-4092-80D1-643A18072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61A0EE5-F51B-42F6-80E3-E4E5D656E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92BA80C-6748-45BB-A888-A5CBF7BDF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4" y="1059656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054" y="2897981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18D3ADC-7877-41E4-9F2C-408B627991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FEC828B-446A-4C06-BEA6-7CD0438D2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0054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91222C9-8399-41FA-B8C5-3BDFF6779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0054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C2AA138F-73CE-480A-8563-999DCEC8F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2" y="1059667"/>
            <a:ext cx="4571999" cy="3564731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4716474" y="1059667"/>
            <a:ext cx="4427537" cy="3564731"/>
          </a:xfrm>
          <a:solidFill>
            <a:srgbClr val="D7D7CD"/>
          </a:solidFill>
        </p:spPr>
        <p:txBody>
          <a:bodyPr lIns="188684" tIns="107822" rIns="296510" bIns="107822"/>
          <a:lstStyle>
            <a:lvl1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bg2"/>
              </a:buClr>
              <a:buFont typeface="Arial" pitchFamily="34" charset="0"/>
              <a:buNone/>
              <a:tabLst>
                <a:tab pos="2825448" algn="r"/>
              </a:tabLst>
              <a:defRPr/>
            </a:lvl1pPr>
            <a:lvl2pPr marL="134317" indent="-13313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tabLst>
                <a:tab pos="2825448" algn="r"/>
              </a:tabLst>
              <a:defRPr b="0"/>
            </a:lvl2pPr>
            <a:lvl3pPr marL="133130" indent="-13313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5448" algn="r"/>
              </a:tabLst>
              <a:defRPr b="1"/>
            </a:lvl3pPr>
            <a:lvl4pPr marL="268644" indent="-13313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5448" algn="r"/>
              </a:tabLst>
              <a:defRPr b="0"/>
            </a:lvl4pPr>
            <a:lvl5pPr marL="267452" indent="-13313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tabLst>
                <a:tab pos="2825448" algn="r"/>
              </a:tabLst>
              <a:defRPr b="1" baseline="0"/>
            </a:lvl5pPr>
            <a:lvl6pPr marL="269825" indent="-135507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tabLst>
                <a:tab pos="2825448" algn="r"/>
              </a:tabLst>
              <a:defRPr b="1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8458558" y="4948248"/>
            <a:ext cx="647363" cy="108347"/>
          </a:xfrm>
        </p:spPr>
        <p:txBody>
          <a:bodyPr/>
          <a:lstStyle>
            <a:lvl1pPr algn="l">
              <a:lnSpc>
                <a:spcPct val="100000"/>
              </a:lnSpc>
              <a:spcBef>
                <a:spcPct val="0"/>
              </a:spcBef>
              <a:defRPr sz="700" b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A65BB87-0E8A-4801-B021-1EC957D92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059667"/>
            <a:ext cx="2587621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3271833" y="1059667"/>
            <a:ext cx="2740030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6156325" y="1059667"/>
            <a:ext cx="2592388" cy="35647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945" indent="0">
              <a:buNone/>
              <a:defRPr sz="1200"/>
            </a:lvl2pPr>
            <a:lvl3pPr marL="911890" indent="0">
              <a:buNone/>
              <a:defRPr sz="1000"/>
            </a:lvl3pPr>
            <a:lvl4pPr marL="1367833" indent="0">
              <a:buNone/>
              <a:defRPr sz="900"/>
            </a:lvl4pPr>
            <a:lvl5pPr marL="1823776" indent="0">
              <a:buNone/>
              <a:defRPr sz="900"/>
            </a:lvl5pPr>
            <a:lvl6pPr marL="2279718" indent="0">
              <a:buNone/>
              <a:defRPr sz="900"/>
            </a:lvl6pPr>
            <a:lvl7pPr marL="2735659" indent="0">
              <a:buNone/>
              <a:defRPr sz="900"/>
            </a:lvl7pPr>
            <a:lvl8pPr marL="3191602" indent="0">
              <a:buNone/>
              <a:defRPr sz="900"/>
            </a:lvl8pPr>
            <a:lvl9pPr marL="364754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75638" cy="4442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52579" name="think-cell Slide" r:id="rId3" imgW="270" imgH="270" progId="">
              <p:embed/>
            </p:oleObj>
          </a:graphicData>
        </a:graphic>
      </p:graphicFrame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6623570" y="4624388"/>
            <a:ext cx="252043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cs typeface="Arial" pitchFamily="34" charset="0"/>
              </a:rPr>
              <a:t>siemens.com/answers</a:t>
            </a:r>
          </a:p>
        </p:txBody>
      </p:sp>
      <p:pic>
        <p:nvPicPr>
          <p:cNvPr id="6" name="Picture 16" descr="SIE_Logo_Layer_Petrol_RGB_A3_76m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2" y="0"/>
            <a:ext cx="129472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"/>
          <p:cNvSpPr txBox="1">
            <a:spLocks noChangeArrowheads="1"/>
          </p:cNvSpPr>
          <p:nvPr userDrawn="1"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9BAA"/>
                </a:solidFill>
                <a:cs typeface="Arial" pitchFamily="34" charset="0"/>
              </a:rPr>
              <a:t>© Siemens LLC </a:t>
            </a:r>
            <a:r>
              <a:rPr lang="en-US" sz="1000" b="1" dirty="0" smtClean="0">
                <a:solidFill>
                  <a:srgbClr val="879BAA"/>
                </a:solidFill>
                <a:cs typeface="Arial" pitchFamily="34" charset="0"/>
              </a:rPr>
              <a:t>201</a:t>
            </a:r>
            <a:r>
              <a:rPr lang="ru-RU" sz="1000" b="1" dirty="0" smtClean="0">
                <a:solidFill>
                  <a:srgbClr val="879BAA"/>
                </a:solidFill>
                <a:cs typeface="Arial" pitchFamily="34" charset="0"/>
              </a:rPr>
              <a:t>4</a:t>
            </a:r>
            <a:r>
              <a:rPr lang="en-US" sz="1000" b="1" dirty="0" smtClean="0">
                <a:solidFill>
                  <a:srgbClr val="879BAA"/>
                </a:solidFill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879BAA"/>
                </a:solidFill>
                <a:cs typeface="Arial" pitchFamily="34" charset="0"/>
              </a:rPr>
              <a:t>All rights reserved.</a:t>
            </a:r>
          </a:p>
        </p:txBody>
      </p:sp>
      <p:sp>
        <p:nvSpPr>
          <p:cNvPr id="6156" name="Rectangle 115"/>
          <p:cNvSpPr>
            <a:spLocks noGrp="1" noChangeArrowheads="1"/>
          </p:cNvSpPr>
          <p:nvPr>
            <p:ph type="ctrTitle"/>
          </p:nvPr>
        </p:nvSpPr>
        <p:spPr bwMode="gray">
          <a:xfrm>
            <a:off x="253472" y="3286031"/>
            <a:ext cx="8890529" cy="1485567"/>
          </a:xfrm>
          <a:solidFill>
            <a:srgbClr val="879BAA"/>
          </a:solidFill>
        </p:spPr>
        <p:txBody>
          <a:bodyPr lIns="270000" tIns="144000" rIns="482400" bIns="108000" anchor="t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Titelmasterformat durch Klicken</a:t>
            </a:r>
            <a:br>
              <a:rPr lang="en-US"/>
            </a:br>
            <a:r>
              <a:rPr lang="en-US"/>
              <a:t>bearbeiten</a:t>
            </a:r>
          </a:p>
        </p:txBody>
      </p:sp>
      <p:sp>
        <p:nvSpPr>
          <p:cNvPr id="6157" name="Rectangle 1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3472" y="2993136"/>
            <a:ext cx="8890529" cy="291704"/>
          </a:xfrm>
          <a:solidFill>
            <a:srgbClr val="506473"/>
          </a:solidFill>
        </p:spPr>
        <p:txBody>
          <a:bodyPr lIns="270000" tIns="18000" rIns="482400" bIns="36000"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pic>
        <p:nvPicPr>
          <p:cNvPr id="12" name="Grafik 18" descr="150512_Velaro RUS_Tricon_Perspective_Auswahl RZD.jpg"/>
          <p:cNvPicPr>
            <a:picLocks noChangeAspect="1"/>
          </p:cNvPicPr>
          <p:nvPr userDrawn="1"/>
        </p:nvPicPr>
        <p:blipFill>
          <a:blip r:embed="rId5" cstate="print">
            <a:lum bright="39000" contrast="27000"/>
          </a:blip>
          <a:srcRect t="4745"/>
          <a:stretch>
            <a:fillRect/>
          </a:stretch>
        </p:blipFill>
        <p:spPr bwMode="auto">
          <a:xfrm>
            <a:off x="251520" y="518950"/>
            <a:ext cx="8892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A45EF5B-47C5-45E1-9C5D-DB1D02672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3" y="3305176"/>
            <a:ext cx="777192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3" y="2180035"/>
            <a:ext cx="777192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34BA98E-82A2-4BB5-85A6-65715A05E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C10896E-0A47-4FE8-BF3E-C5FA471A1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2" y="205979"/>
            <a:ext cx="823007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62" y="1151335"/>
            <a:ext cx="404006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2" y="1631156"/>
            <a:ext cx="404006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92" y="1151335"/>
            <a:ext cx="404244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92" y="1631156"/>
            <a:ext cx="404244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7033885-303F-49A6-B7BE-D1D4E0248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4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809CE8E-0C36-40E4-AFCE-DD0357DA3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3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23199D6-353C-43B3-9EF3-4EF93F6BC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3" y="204787"/>
            <a:ext cx="300833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76" y="204789"/>
            <a:ext cx="5112262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63" y="1076326"/>
            <a:ext cx="300833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136409-81D0-4614-A42C-BAF0B58CC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48" y="3600450"/>
            <a:ext cx="5487114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48" y="459581"/>
            <a:ext cx="548711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48" y="4025503"/>
            <a:ext cx="548711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16C1429-21C2-4D43-9F01-A6BFFB2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945" indent="0">
              <a:buNone/>
              <a:defRPr sz="2800"/>
            </a:lvl2pPr>
            <a:lvl3pPr marL="911890" indent="0">
              <a:buNone/>
              <a:defRPr sz="2400"/>
            </a:lvl3pPr>
            <a:lvl4pPr marL="1367833" indent="0">
              <a:buNone/>
              <a:defRPr sz="2000"/>
            </a:lvl4pPr>
            <a:lvl5pPr marL="1823776" indent="0">
              <a:buNone/>
              <a:defRPr sz="2000"/>
            </a:lvl5pPr>
            <a:lvl6pPr marL="2279718" indent="0">
              <a:buNone/>
              <a:defRPr sz="2000"/>
            </a:lvl6pPr>
            <a:lvl7pPr marL="2735659" indent="0">
              <a:buNone/>
              <a:defRPr sz="2000"/>
            </a:lvl7pPr>
            <a:lvl8pPr marL="3191602" indent="0">
              <a:buNone/>
              <a:defRPr sz="2000"/>
            </a:lvl8pPr>
            <a:lvl9pPr marL="364754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945" indent="0">
              <a:buNone/>
              <a:defRPr sz="1200"/>
            </a:lvl2pPr>
            <a:lvl3pPr marL="911890" indent="0">
              <a:buNone/>
              <a:defRPr sz="1000"/>
            </a:lvl3pPr>
            <a:lvl4pPr marL="1367833" indent="0">
              <a:buNone/>
              <a:defRPr sz="900"/>
            </a:lvl4pPr>
            <a:lvl5pPr marL="1823776" indent="0">
              <a:buNone/>
              <a:defRPr sz="900"/>
            </a:lvl5pPr>
            <a:lvl6pPr marL="2279718" indent="0">
              <a:buNone/>
              <a:defRPr sz="900"/>
            </a:lvl6pPr>
            <a:lvl7pPr marL="2735659" indent="0">
              <a:buNone/>
              <a:defRPr sz="900"/>
            </a:lvl7pPr>
            <a:lvl8pPr marL="3191602" indent="0">
              <a:buNone/>
              <a:defRPr sz="900"/>
            </a:lvl8pPr>
            <a:lvl9pPr marL="364754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38D8028-5386-40B0-8056-EDB96407E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1"/>
            <a:ext cx="2286000" cy="46220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43760" cy="4622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A2EEF18-A474-429D-90B3-A1BC3E4E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D5FDF0D-20B3-4BD0-8166-373EE5B88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7305A4F-2D6D-4092-80D1-643A18072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052" y="1059656"/>
            <a:ext cx="409837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61A0EE5-F51B-42F6-80E3-E4E5D656E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2671" y="1059656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2671" y="2897981"/>
            <a:ext cx="409956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A92BA80C-6748-45BB-A888-A5CBF7BDF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53" y="1059656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053" y="2897981"/>
            <a:ext cx="8312186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18D3ADC-7877-41E4-9F2C-408B627991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052" y="1059656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052" y="2897981"/>
            <a:ext cx="4098378" cy="172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2671" y="1059656"/>
            <a:ext cx="4099568" cy="356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7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FEC828B-446A-4C06-BEA6-7CD0438D2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0053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91222C9-8399-41FA-B8C5-3BDFF6779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0053" y="1059656"/>
            <a:ext cx="8312186" cy="3562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C2AA138F-73CE-480A-8563-999DCEC8F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179" tIns="45589" rIns="91179" bIns="455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179" tIns="45589" rIns="91179" bIns="455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79" tIns="45589" rIns="91179" bIns="455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179" tIns="45589" rIns="91179" bIns="455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79" tIns="45589" rIns="91179" bIns="455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8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57" indent="-341957" algn="l" defTabSz="9118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05" indent="-284959" algn="l" defTabSz="9118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57" indent="-227973" algn="l" defTabSz="9118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02" indent="-227973" algn="l" defTabSz="9118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741" indent="-227973" algn="l" defTabSz="9118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687" indent="-227973" algn="l" defTabSz="9118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32" indent="-227973" algn="l" defTabSz="9118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576" indent="-227973" algn="l" defTabSz="9118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520" indent="-227973" algn="l" defTabSz="9118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45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90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33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76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18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59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02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47" algn="l" defTabSz="911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0" y="0"/>
            <a:ext cx="9144000" cy="951310"/>
          </a:xfrm>
          <a:prstGeom prst="rect">
            <a:avLst/>
          </a:prstGeom>
          <a:solidFill>
            <a:srgbClr val="ADBE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382" tIns="34200" rIns="68382" bIns="34200" anchor="ctr"/>
          <a:lstStyle/>
          <a:p>
            <a:pPr algn="ctr" defTabSz="912346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39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497" tIns="296177" rIns="1655896" bIns="1750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4340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054" y="1059656"/>
            <a:ext cx="831218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6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1116" y="4948257"/>
            <a:ext cx="1187625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234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2014-03-14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012" y="4948257"/>
            <a:ext cx="6045226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234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470052" y="4948257"/>
            <a:ext cx="647363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234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3B8E05F-D5A3-41F4-B673-CD70F1A833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497" tIns="107700" rIns="2401720" bIns="0" anchor="ctr"/>
          <a:lstStyle/>
          <a:p>
            <a:pPr defTabSz="91234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© Siemens LLC 201</a:t>
            </a:r>
            <a:r>
              <a:rPr lang="ru-RU" sz="700" b="1" dirty="0">
                <a:solidFill>
                  <a:srgbClr val="879BAA"/>
                </a:solidFill>
                <a:cs typeface="Arial" pitchFamily="34" charset="0"/>
              </a:rPr>
              <a:t>4</a:t>
            </a: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 All rights reserved.</a:t>
            </a:r>
          </a:p>
        </p:txBody>
      </p:sp>
      <p:pic>
        <p:nvPicPr>
          <p:cNvPr id="14345" name="Picture 24" descr="SIE_Logo_Layer_Petrol_RGB_A3_76mm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02904" y="20"/>
            <a:ext cx="1079334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341948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683900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025841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367800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34169" indent="-13298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2pPr>
      <a:lvl3pPr marL="268345" indent="-13298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402494" indent="-13298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4pPr>
      <a:lvl5pPr marL="536670" indent="-13298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878620" indent="-13298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1220566" indent="-13298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1562519" indent="-13298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1904463" indent="-13298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48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900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841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800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746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93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644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94" algn="l" defTabSz="6839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0" y="0"/>
            <a:ext cx="9144000" cy="951310"/>
          </a:xfrm>
          <a:prstGeom prst="rect">
            <a:avLst/>
          </a:prstGeom>
          <a:solidFill>
            <a:srgbClr val="ADBE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418" tIns="34216" rIns="68418" bIns="34216" anchor="ctr"/>
          <a:lstStyle/>
          <a:p>
            <a:pPr algn="ctr" defTabSz="912802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39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731" tIns="296325" rIns="1656724" bIns="175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4340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054" y="1059656"/>
            <a:ext cx="831218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6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1112" y="4948253"/>
            <a:ext cx="1187625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280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2014-03-14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012" y="4948253"/>
            <a:ext cx="6045226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280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470052" y="4948253"/>
            <a:ext cx="647363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280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3B8E05F-D5A3-41F4-B673-CD70F1A833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731" tIns="107754" rIns="2402923" bIns="0" anchor="ctr"/>
          <a:lstStyle/>
          <a:p>
            <a:pPr defTabSz="91280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© Siemens LLC 201</a:t>
            </a:r>
            <a:r>
              <a:rPr lang="ru-RU" sz="700" b="1" dirty="0">
                <a:solidFill>
                  <a:srgbClr val="879BAA"/>
                </a:solidFill>
                <a:cs typeface="Arial" pitchFamily="34" charset="0"/>
              </a:rPr>
              <a:t>4</a:t>
            </a: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 All rights reserved.</a:t>
            </a:r>
          </a:p>
        </p:txBody>
      </p:sp>
      <p:pic>
        <p:nvPicPr>
          <p:cNvPr id="14345" name="Picture 24" descr="SIE_Logo_Layer_Petrol_RGB_A3_76mm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02904" y="16"/>
            <a:ext cx="1079334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342120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684242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026357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368485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34235" indent="-13304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2pPr>
      <a:lvl3pPr marL="268477" indent="-13304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402698" indent="-13304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4pPr>
      <a:lvl5pPr marL="536939" indent="-13304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879060" indent="-13304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1221178" indent="-13304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1563301" indent="-13304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1905417" indent="-13304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20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42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357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485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02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721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842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963" algn="l" defTabSz="6842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0" y="0"/>
            <a:ext cx="9144000" cy="951310"/>
          </a:xfrm>
          <a:prstGeom prst="rect">
            <a:avLst/>
          </a:prstGeom>
          <a:solidFill>
            <a:srgbClr val="ADBE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463" tIns="34236" rIns="68463" bIns="34236" anchor="ctr"/>
          <a:lstStyle/>
          <a:p>
            <a:pPr algn="ctr" defTabSz="913373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39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9024" tIns="296510" rIns="1657760" bIns="17521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4340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054" y="1059656"/>
            <a:ext cx="831218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6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1107" y="4948248"/>
            <a:ext cx="1187625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33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2014-03-14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012" y="4948248"/>
            <a:ext cx="6045226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33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470052" y="4948248"/>
            <a:ext cx="647363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337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3B8E05F-D5A3-41F4-B673-CD70F1A833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9024" tIns="107822" rIns="2404427" bIns="0" anchor="ctr"/>
          <a:lstStyle/>
          <a:p>
            <a:pPr defTabSz="91337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© Siemens LLC 201</a:t>
            </a:r>
            <a:r>
              <a:rPr lang="ru-RU" sz="700" b="1" dirty="0">
                <a:solidFill>
                  <a:srgbClr val="879BAA"/>
                </a:solidFill>
                <a:cs typeface="Arial" pitchFamily="34" charset="0"/>
              </a:rPr>
              <a:t>4</a:t>
            </a:r>
            <a:r>
              <a:rPr lang="en-US" sz="700" b="1" dirty="0">
                <a:solidFill>
                  <a:srgbClr val="879BAA"/>
                </a:solidFill>
                <a:cs typeface="Arial" pitchFamily="34" charset="0"/>
              </a:rPr>
              <a:t> All rights reserved.</a:t>
            </a:r>
          </a:p>
        </p:txBody>
      </p:sp>
      <p:pic>
        <p:nvPicPr>
          <p:cNvPr id="14345" name="Picture 24" descr="SIE_Logo_Layer_Petrol_RGB_A3_76mm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02904" y="11"/>
            <a:ext cx="1079334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342333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684670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027001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369340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34317" indent="-13313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2pPr>
      <a:lvl3pPr marL="268644" indent="-13313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402953" indent="-13313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4pPr>
      <a:lvl5pPr marL="537274" indent="-13313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879610" indent="-13313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1221943" indent="-13313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1564278" indent="-13313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1906611" indent="-13313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33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70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01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340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672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006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340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674" algn="l" defTabSz="6846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0" y="1"/>
            <a:ext cx="9144000" cy="951310"/>
          </a:xfrm>
          <a:prstGeom prst="rect">
            <a:avLst/>
          </a:prstGeom>
          <a:solidFill>
            <a:srgbClr val="ADBE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39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21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4340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053" y="1059656"/>
            <a:ext cx="831218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6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1098" y="4948239"/>
            <a:ext cx="1187625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00" b="0">
                <a:latin typeface="Arial" charset="0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2014-03-14</a:t>
            </a:r>
          </a:p>
        </p:txBody>
      </p:sp>
      <p:sp>
        <p:nvSpPr>
          <p:cNvPr id="17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012" y="4948239"/>
            <a:ext cx="6045226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latin typeface="Arial" charset="0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470052" y="4948239"/>
            <a:ext cx="647363" cy="10834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00" b="0">
                <a:latin typeface="Arial" charset="0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3B8E05F-D5A3-41F4-B673-CD70F1A833A2}" type="slidenum">
              <a:rPr lang="en-US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0" y="4624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9BAA"/>
                </a:solidFill>
                <a:cs typeface="Arial" pitchFamily="34" charset="0"/>
              </a:rPr>
              <a:t>© Siemens LLC 201</a:t>
            </a:r>
            <a:r>
              <a:rPr lang="ru-RU" sz="1000" b="1" dirty="0">
                <a:solidFill>
                  <a:srgbClr val="879BAA"/>
                </a:solidFill>
                <a:cs typeface="Arial" pitchFamily="34" charset="0"/>
              </a:rPr>
              <a:t>4</a:t>
            </a:r>
            <a:r>
              <a:rPr lang="en-US" sz="1000" b="1" dirty="0">
                <a:solidFill>
                  <a:srgbClr val="879BAA"/>
                </a:solidFill>
                <a:cs typeface="Arial" pitchFamily="34" charset="0"/>
              </a:rPr>
              <a:t> All rights reserved.</a:t>
            </a:r>
          </a:p>
        </p:txBody>
      </p:sp>
      <p:pic>
        <p:nvPicPr>
          <p:cNvPr id="14345" name="Picture 24" descr="SIE_Logo_Layer_Petrol_RGB_A3_76mm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02904" y="1"/>
            <a:ext cx="1079334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2pPr>
      <a:lvl3pPr marL="3587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538163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4pPr>
      <a:lvl5pPr marL="717550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11747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16319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20891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25463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hyperlink" Target="http://3.bp.blogspot.com/-TDuqV4n6uJ8/UQ8gdX7WQ2I/AAAAAAAABP0/z3mY-knzytY/s1600/depositphotos_5777755-Time-for-Success---Clock-Achievement-and-Goals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4.xls"/><Relationship Id="rId3" Type="http://schemas.openxmlformats.org/officeDocument/2006/relationships/slideLayout" Target="../slideLayouts/slideLayout61.xml"/><Relationship Id="rId7" Type="http://schemas.openxmlformats.org/officeDocument/2006/relationships/oleObject" Target="../embeddings/Microsoft_Office_Excel_97-2003_Worksheet3.xls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2.xls"/><Relationship Id="rId11" Type="http://schemas.openxmlformats.org/officeDocument/2006/relationships/oleObject" Target="../embeddings/Microsoft_Office_Excel_97-2003_Worksheet7.xls"/><Relationship Id="rId5" Type="http://schemas.openxmlformats.org/officeDocument/2006/relationships/oleObject" Target="../embeddings/Microsoft_Office_Excel_97-2003_Worksheet1.xls"/><Relationship Id="rId10" Type="http://schemas.openxmlformats.org/officeDocument/2006/relationships/oleObject" Target="../embeddings/Microsoft_Office_Excel_97-2003_Worksheet6.xls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Microsoft_Office_Excel_97-2003_Worksheet5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hnbilder.net/bilder/17-04-08/IMG_9922.jpg" TargetMode="Externa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//commons.wikimedia.org/wiki/File:ICE_3_Oberhaider-Wald-Tunnel.jpg" TargetMode="External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28002" name="think-cell Slide" r:id="rId4" imgW="270" imgH="270" progId="">
              <p:embed/>
            </p:oleObj>
          </a:graphicData>
        </a:graphic>
      </p:graphicFrame>
      <p:sp>
        <p:nvSpPr>
          <p:cNvPr id="2048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093" y="3113487"/>
            <a:ext cx="8892909" cy="1547123"/>
          </a:xfrm>
        </p:spPr>
        <p:txBody>
          <a:bodyPr/>
          <a:lstStyle/>
          <a:p>
            <a:r>
              <a:rPr lang="ru-RU" sz="3000" dirty="0" smtClean="0"/>
              <a:t>«</a:t>
            </a:r>
            <a:r>
              <a:rPr lang="ru-RU" sz="3200" dirty="0" smtClean="0"/>
              <a:t>Макроэффекты высокоскоростного и скоростного сообщения</a:t>
            </a:r>
            <a:r>
              <a:rPr lang="ru-RU" sz="3000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Президент «Сименс» в России, Др. Дитрих </a:t>
            </a:r>
            <a:r>
              <a:rPr lang="ru-RU" sz="2000" dirty="0" err="1" smtClean="0"/>
              <a:t>Меллер</a:t>
            </a:r>
            <a:endParaRPr lang="en-US" sz="2000" dirty="0" smtClean="0"/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b="1" dirty="0" smtClean="0"/>
              <a:t>IX Международный железнодорожный бизнес-форум «Стратегическое Партнерство 1520»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29026" name="think-cell Slide" r:id="rId4" imgW="270" imgH="270" progId="">
              <p:embed/>
            </p:oleObj>
          </a:graphicData>
        </a:graphic>
      </p:graphicFrame>
      <p:sp>
        <p:nvSpPr>
          <p:cNvPr id="22" name="Rectangle 63"/>
          <p:cNvSpPr>
            <a:spLocks noChangeAspect="1" noChangeArrowheads="1"/>
          </p:cNvSpPr>
          <p:nvPr/>
        </p:nvSpPr>
        <p:spPr bwMode="auto">
          <a:xfrm>
            <a:off x="467544" y="1275607"/>
            <a:ext cx="3960441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277" tIns="67277" rIns="67277" bIns="67277"/>
          <a:lstStyle/>
          <a:p>
            <a:pPr marL="1501950" lvl="4" indent="-132930">
              <a:lnSpc>
                <a:spcPct val="110000"/>
              </a:lnSpc>
              <a:spcBef>
                <a:spcPct val="50000"/>
              </a:spcBef>
              <a:spcAft>
                <a:spcPts val="375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Короткое время поездки</a:t>
            </a:r>
            <a:endParaRPr lang="en-US" sz="800" dirty="0">
              <a:solidFill>
                <a:srgbClr val="000000"/>
              </a:solidFill>
            </a:endParaRPr>
          </a:p>
          <a:p>
            <a:pPr marL="1501950" lvl="4" indent="-132930">
              <a:lnSpc>
                <a:spcPct val="110000"/>
              </a:lnSpc>
              <a:spcBef>
                <a:spcPct val="50000"/>
              </a:spcBef>
              <a:spcAft>
                <a:spcPts val="375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 smtClean="0">
                <a:solidFill>
                  <a:srgbClr val="000000"/>
                </a:solidFill>
              </a:rPr>
              <a:t>Интервалы движения с </a:t>
            </a:r>
            <a:r>
              <a:rPr lang="ru-RU" sz="800" dirty="0">
                <a:solidFill>
                  <a:srgbClr val="000000"/>
                </a:solidFill>
              </a:rPr>
              <a:t>согласованными и синхронизированными расписаниями</a:t>
            </a:r>
            <a:endParaRPr lang="en-US" sz="800" dirty="0">
              <a:solidFill>
                <a:srgbClr val="000000"/>
              </a:solidFill>
            </a:endParaRPr>
          </a:p>
          <a:p>
            <a:pPr marL="1501950" lvl="4" indent="-132930">
              <a:lnSpc>
                <a:spcPct val="110000"/>
              </a:lnSpc>
              <a:spcBef>
                <a:spcPct val="50000"/>
              </a:spcBef>
              <a:spcAft>
                <a:spcPts val="375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Доступность даже из городского центра</a:t>
            </a:r>
            <a:endParaRPr lang="en-US" sz="800" dirty="0">
              <a:solidFill>
                <a:srgbClr val="000000"/>
              </a:solidFill>
            </a:endParaRPr>
          </a:p>
          <a:p>
            <a:pPr marL="1501950" lvl="4" indent="-132930">
              <a:lnSpc>
                <a:spcPct val="110000"/>
              </a:lnSpc>
              <a:spcBef>
                <a:spcPct val="50000"/>
              </a:spcBef>
              <a:spcAft>
                <a:spcPts val="375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Безопасная поездка</a:t>
            </a:r>
            <a:endParaRPr lang="en-US" sz="800" dirty="0">
              <a:solidFill>
                <a:srgbClr val="000000"/>
              </a:solidFill>
            </a:endParaRPr>
          </a:p>
          <a:p>
            <a:pPr marL="134119" lvl="1" indent="-132930">
              <a:lnSpc>
                <a:spcPct val="110000"/>
              </a:lnSpc>
              <a:spcBef>
                <a:spcPct val="50000"/>
              </a:spcBef>
              <a:spcAft>
                <a:spcPts val="375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Высокий комфорт </a:t>
            </a:r>
            <a:r>
              <a:rPr lang="ru-RU" sz="800" dirty="0" smtClean="0">
                <a:solidFill>
                  <a:srgbClr val="000000"/>
                </a:solidFill>
              </a:rPr>
              <a:t>с оптимальным использованием времени поездки</a:t>
            </a:r>
            <a:endParaRPr lang="en-US" sz="800" dirty="0">
              <a:solidFill>
                <a:srgbClr val="000000"/>
              </a:solidFill>
            </a:endParaRPr>
          </a:p>
          <a:p>
            <a:pPr marL="134119" lvl="1" indent="-132930">
              <a:lnSpc>
                <a:spcPct val="110000"/>
              </a:lnSpc>
              <a:spcBef>
                <a:spcPct val="50000"/>
              </a:spcBef>
              <a:spcAft>
                <a:spcPts val="375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Отсутствие или </a:t>
            </a:r>
            <a:r>
              <a:rPr lang="ru-RU" sz="800" dirty="0" smtClean="0">
                <a:solidFill>
                  <a:srgbClr val="000000"/>
                </a:solidFill>
              </a:rPr>
              <a:t>минимальное количество пересадок за одну поездку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3219822"/>
            <a:ext cx="3960441" cy="1394022"/>
          </a:xfrm>
          <a:prstGeom prst="rect">
            <a:avLst/>
          </a:prstGeom>
        </p:spPr>
        <p:txBody>
          <a:bodyPr wrap="square" lIns="68355" tIns="34188" rIns="68355" bIns="34188">
            <a:spAutoFit/>
          </a:bodyPr>
          <a:lstStyle/>
          <a:p>
            <a:pPr marL="1501950" lvl="4" indent="-132930">
              <a:lnSpc>
                <a:spcPct val="110000"/>
              </a:lnSpc>
              <a:spcBef>
                <a:spcPct val="50000"/>
              </a:spcBef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Эффективное использование капиталовложений</a:t>
            </a:r>
            <a:r>
              <a:rPr lang="en-US" sz="800" dirty="0">
                <a:solidFill>
                  <a:srgbClr val="000000"/>
                </a:solidFill>
              </a:rPr>
              <a:t/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ru-RU" sz="800" dirty="0">
                <a:solidFill>
                  <a:srgbClr val="000000"/>
                </a:solidFill>
              </a:rPr>
              <a:t>в инфраструктуру и </a:t>
            </a:r>
            <a:r>
              <a:rPr lang="ru-RU" sz="800" dirty="0" smtClean="0">
                <a:solidFill>
                  <a:srgbClr val="000000"/>
                </a:solidFill>
              </a:rPr>
              <a:t>оборудование</a:t>
            </a:r>
            <a:endParaRPr lang="en-US" sz="800" dirty="0">
              <a:solidFill>
                <a:srgbClr val="000000"/>
              </a:solidFill>
            </a:endParaRPr>
          </a:p>
          <a:p>
            <a:pPr marL="1501950" lvl="4" indent="-132930">
              <a:lnSpc>
                <a:spcPct val="110000"/>
              </a:lnSpc>
              <a:spcBef>
                <a:spcPct val="50000"/>
              </a:spcBef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Обеспечение инфраструктуры для эффективной </a:t>
            </a:r>
            <a:r>
              <a:rPr lang="ru-RU" sz="800" dirty="0" smtClean="0">
                <a:solidFill>
                  <a:srgbClr val="000000"/>
                </a:solidFill>
              </a:rPr>
              <a:t>эксплуатации</a:t>
            </a:r>
            <a:endParaRPr lang="en-US" sz="800" dirty="0">
              <a:solidFill>
                <a:srgbClr val="000000"/>
              </a:solidFill>
            </a:endParaRPr>
          </a:p>
          <a:p>
            <a:pPr marL="134119" lvl="1" indent="-132930">
              <a:lnSpc>
                <a:spcPct val="110000"/>
              </a:lnSpc>
              <a:spcBef>
                <a:spcPct val="50000"/>
              </a:spcBef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Квалифицированная </a:t>
            </a:r>
            <a:r>
              <a:rPr lang="ru-RU" sz="800" dirty="0" smtClean="0">
                <a:solidFill>
                  <a:srgbClr val="000000"/>
                </a:solidFill>
              </a:rPr>
              <a:t>эксплуатация </a:t>
            </a:r>
            <a:r>
              <a:rPr lang="ru-RU" sz="800" dirty="0">
                <a:solidFill>
                  <a:srgbClr val="000000"/>
                </a:solidFill>
              </a:rPr>
              <a:t>инфраструктуры и оборудования</a:t>
            </a:r>
            <a:endParaRPr lang="en-US" sz="800" dirty="0">
              <a:solidFill>
                <a:srgbClr val="000000"/>
              </a:solidFill>
            </a:endParaRPr>
          </a:p>
          <a:p>
            <a:pPr marL="134119" lvl="1" indent="-132930">
              <a:lnSpc>
                <a:spcPct val="110000"/>
              </a:lnSpc>
              <a:spcBef>
                <a:spcPct val="50000"/>
              </a:spcBef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Эффективное использование возможностей инфраструктуры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требования заинтересованных сторон к ВСМ</a:t>
            </a:r>
          </a:p>
        </p:txBody>
      </p:sp>
      <p:sp>
        <p:nvSpPr>
          <p:cNvPr id="39939" name="Rectangle 53"/>
          <p:cNvSpPr>
            <a:spLocks noChangeAspect="1" noChangeArrowheads="1"/>
          </p:cNvSpPr>
          <p:nvPr/>
        </p:nvSpPr>
        <p:spPr bwMode="auto">
          <a:xfrm>
            <a:off x="253471" y="3457599"/>
            <a:ext cx="388893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259" tIns="67259" rIns="67259" bIns="67259"/>
          <a:lstStyle/>
          <a:p>
            <a:pPr marL="134086" lvl="1" indent="-132897" fontAlgn="base">
              <a:lnSpc>
                <a:spcPct val="110000"/>
              </a:lnSpc>
              <a:spcBef>
                <a:spcPct val="50000"/>
              </a:spcBef>
              <a:spcAft>
                <a:spcPts val="45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940" name="Rectangle 55"/>
          <p:cNvSpPr>
            <a:spLocks noChangeArrowheads="1"/>
          </p:cNvSpPr>
          <p:nvPr/>
        </p:nvSpPr>
        <p:spPr bwMode="auto">
          <a:xfrm>
            <a:off x="446252" y="1059563"/>
            <a:ext cx="3981732" cy="216043"/>
          </a:xfrm>
          <a:prstGeom prst="rect">
            <a:avLst/>
          </a:prstGeom>
          <a:solidFill>
            <a:srgbClr val="879BAA"/>
          </a:solidFill>
          <a:ln w="9525" algn="ctr">
            <a:solidFill>
              <a:srgbClr val="879BAA"/>
            </a:solidFill>
            <a:miter lim="800000"/>
            <a:headEnd/>
            <a:tailEnd/>
          </a:ln>
        </p:spPr>
        <p:txBody>
          <a:bodyPr lIns="67259" tIns="67259" rIns="67259" bIns="67259" anchor="ctr"/>
          <a:lstStyle/>
          <a:p>
            <a:pPr algn="ctr" defTabSz="569549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FFFFFF"/>
                </a:solidFill>
                <a:latin typeface="DB Office"/>
                <a:cs typeface="Arial" pitchFamily="34" charset="0"/>
              </a:rPr>
              <a:t>Пассажиры</a:t>
            </a:r>
            <a:endParaRPr lang="en-US" sz="1000" b="1" dirty="0">
              <a:solidFill>
                <a:srgbClr val="FFFFFF"/>
              </a:solidFill>
              <a:latin typeface="DB Office"/>
              <a:cs typeface="Arial" pitchFamily="34" charset="0"/>
            </a:endParaRPr>
          </a:p>
        </p:txBody>
      </p:sp>
      <p:sp>
        <p:nvSpPr>
          <p:cNvPr id="39941" name="Rectangle 63"/>
          <p:cNvSpPr>
            <a:spLocks noChangeAspect="1" noChangeArrowheads="1"/>
          </p:cNvSpPr>
          <p:nvPr/>
        </p:nvSpPr>
        <p:spPr bwMode="auto">
          <a:xfrm>
            <a:off x="233243" y="1343049"/>
            <a:ext cx="388893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259" tIns="67259" rIns="67259" bIns="67259"/>
          <a:lstStyle/>
          <a:p>
            <a:pPr marL="134086" lvl="1" indent="-132897" fontAlgn="base">
              <a:lnSpc>
                <a:spcPct val="110000"/>
              </a:lnSpc>
              <a:spcBef>
                <a:spcPct val="50000"/>
              </a:spcBef>
              <a:spcAft>
                <a:spcPts val="375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1824" name="Rectangle 64"/>
          <p:cNvSpPr>
            <a:spLocks noChangeAspect="1" noChangeArrowheads="1"/>
          </p:cNvSpPr>
          <p:nvPr/>
        </p:nvSpPr>
        <p:spPr bwMode="auto">
          <a:xfrm>
            <a:off x="4796936" y="1343049"/>
            <a:ext cx="396152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59" tIns="67259" rIns="67259" bIns="67259"/>
          <a:lstStyle/>
          <a:p>
            <a:pPr marL="134086" lvl="1" indent="-132897" algn="r" fontAlgn="base">
              <a:lnSpc>
                <a:spcPct val="110000"/>
              </a:lnSpc>
              <a:spcAft>
                <a:spcPts val="45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defRPr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943" name="Rechteck 24"/>
          <p:cNvSpPr>
            <a:spLocks noChangeArrowheads="1"/>
          </p:cNvSpPr>
          <p:nvPr/>
        </p:nvSpPr>
        <p:spPr bwMode="auto">
          <a:xfrm>
            <a:off x="444965" y="1275606"/>
            <a:ext cx="3983020" cy="1566863"/>
          </a:xfrm>
          <a:prstGeom prst="rect">
            <a:avLst/>
          </a:prstGeom>
          <a:noFill/>
          <a:ln w="9525">
            <a:solidFill>
              <a:srgbClr val="879BAA"/>
            </a:solidFill>
            <a:miter lim="800000"/>
            <a:headEnd/>
            <a:tailEnd/>
          </a:ln>
        </p:spPr>
        <p:txBody>
          <a:bodyPr lIns="80728" tIns="40364" rIns="80728" bIns="40364" anchor="ctr"/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de-DE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946" name="Rectangle 55"/>
          <p:cNvSpPr>
            <a:spLocks noChangeArrowheads="1"/>
          </p:cNvSpPr>
          <p:nvPr/>
        </p:nvSpPr>
        <p:spPr bwMode="auto">
          <a:xfrm>
            <a:off x="470053" y="3003824"/>
            <a:ext cx="3957931" cy="215998"/>
          </a:xfrm>
          <a:prstGeom prst="rect">
            <a:avLst/>
          </a:prstGeom>
          <a:solidFill>
            <a:srgbClr val="879BAA"/>
          </a:solidFill>
          <a:ln w="9525" algn="ctr">
            <a:solidFill>
              <a:srgbClr val="879BAA"/>
            </a:solidFill>
            <a:miter lim="800000"/>
            <a:headEnd/>
            <a:tailEnd/>
          </a:ln>
        </p:spPr>
        <p:txBody>
          <a:bodyPr lIns="67259" tIns="67259" rIns="67259" bIns="67259" anchor="ctr"/>
          <a:lstStyle/>
          <a:p>
            <a:pPr algn="ctr" defTabSz="569549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DB Office"/>
                <a:cs typeface="Arial" pitchFamily="34" charset="0"/>
              </a:rPr>
              <a:t> </a:t>
            </a:r>
            <a:r>
              <a:rPr lang="ru-RU" sz="1000" b="1" dirty="0">
                <a:solidFill>
                  <a:srgbClr val="FFFFFF"/>
                </a:solidFill>
                <a:latin typeface="DB Office"/>
                <a:cs typeface="Arial" pitchFamily="34" charset="0"/>
              </a:rPr>
              <a:t>Владельцы инфраструктуры</a:t>
            </a:r>
            <a:endParaRPr lang="en-US" sz="1000" b="1" dirty="0">
              <a:solidFill>
                <a:srgbClr val="FFFFFF"/>
              </a:solidFill>
              <a:latin typeface="DB Office"/>
              <a:cs typeface="Arial" pitchFamily="34" charset="0"/>
            </a:endParaRPr>
          </a:p>
        </p:txBody>
      </p:sp>
      <p:sp>
        <p:nvSpPr>
          <p:cNvPr id="39948" name="Rechteck 32"/>
          <p:cNvSpPr>
            <a:spLocks noChangeArrowheads="1"/>
          </p:cNvSpPr>
          <p:nvPr/>
        </p:nvSpPr>
        <p:spPr bwMode="auto">
          <a:xfrm>
            <a:off x="470053" y="3012942"/>
            <a:ext cx="3957931" cy="1620591"/>
          </a:xfrm>
          <a:prstGeom prst="rect">
            <a:avLst/>
          </a:prstGeom>
          <a:noFill/>
          <a:ln w="9525">
            <a:solidFill>
              <a:srgbClr val="879BAA"/>
            </a:solidFill>
            <a:miter lim="800000"/>
            <a:headEnd/>
            <a:tailEnd/>
          </a:ln>
        </p:spPr>
        <p:txBody>
          <a:bodyPr lIns="80728" tIns="40364" rIns="80728" bIns="40364" anchor="ctr"/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de-DE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950" name="Rectangle 65"/>
          <p:cNvSpPr>
            <a:spLocks noChangeAspect="1" noChangeArrowheads="1"/>
          </p:cNvSpPr>
          <p:nvPr/>
        </p:nvSpPr>
        <p:spPr bwMode="auto">
          <a:xfrm>
            <a:off x="4798101" y="3543302"/>
            <a:ext cx="3960337" cy="12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259" tIns="67259" rIns="67259" bIns="67259"/>
          <a:lstStyle/>
          <a:p>
            <a:pPr marL="533962" lvl="4" indent="-128152" algn="r" fontAlgn="base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54" descr="Rotterdam_01_s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3219823"/>
            <a:ext cx="1296144" cy="792088"/>
          </a:xfrm>
          <a:prstGeom prst="rect">
            <a:avLst/>
          </a:prstGeom>
          <a:noFill/>
        </p:spPr>
      </p:pic>
      <p:pic>
        <p:nvPicPr>
          <p:cNvPr id="17" name="Picture 53" descr="JJ 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19822"/>
            <a:ext cx="1296144" cy="792088"/>
          </a:xfrm>
          <a:prstGeom prst="rect">
            <a:avLst/>
          </a:prstGeom>
          <a:noFill/>
        </p:spPr>
      </p:pic>
      <p:pic>
        <p:nvPicPr>
          <p:cNvPr id="18" name="Picture 27" descr="STRECKE2"/>
          <p:cNvPicPr>
            <a:picLocks noChangeAspect="1" noChangeArrowheads="1"/>
          </p:cNvPicPr>
          <p:nvPr/>
        </p:nvPicPr>
        <p:blipFill>
          <a:blip r:embed="rId7" cstate="print"/>
          <a:srcRect l="1682"/>
          <a:stretch>
            <a:fillRect/>
          </a:stretch>
        </p:blipFill>
        <p:spPr bwMode="auto">
          <a:xfrm>
            <a:off x="4788024" y="1275606"/>
            <a:ext cx="1296144" cy="864096"/>
          </a:xfrm>
          <a:prstGeom prst="rect">
            <a:avLst/>
          </a:prstGeom>
          <a:noFill/>
        </p:spPr>
      </p:pic>
      <p:pic>
        <p:nvPicPr>
          <p:cNvPr id="19" name="Content Placeholder 5" descr="Не поедем, а помчимся!"/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56266" y="1275606"/>
            <a:ext cx="1296144" cy="864096"/>
          </a:xfrm>
        </p:spPr>
      </p:pic>
      <p:sp>
        <p:nvSpPr>
          <p:cNvPr id="20" name="Rectangle 55"/>
          <p:cNvSpPr>
            <a:spLocks noChangeArrowheads="1"/>
          </p:cNvSpPr>
          <p:nvPr/>
        </p:nvSpPr>
        <p:spPr bwMode="auto">
          <a:xfrm>
            <a:off x="4787914" y="1059563"/>
            <a:ext cx="3888542" cy="216043"/>
          </a:xfrm>
          <a:prstGeom prst="rect">
            <a:avLst/>
          </a:prstGeom>
          <a:solidFill>
            <a:srgbClr val="879BAA"/>
          </a:solidFill>
          <a:ln w="9525" algn="ctr">
            <a:solidFill>
              <a:srgbClr val="879BAA"/>
            </a:solidFill>
            <a:miter lim="800000"/>
            <a:headEnd/>
            <a:tailEnd/>
          </a:ln>
        </p:spPr>
        <p:txBody>
          <a:bodyPr lIns="67259" tIns="67259" rIns="67259" bIns="67259" anchor="ctr"/>
          <a:lstStyle/>
          <a:p>
            <a:pPr algn="ctr" defTabSz="569549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FFFFFF"/>
                </a:solidFill>
                <a:latin typeface="DB Office"/>
                <a:cs typeface="Arial" pitchFamily="34" charset="0"/>
              </a:rPr>
              <a:t>Власть и правительство</a:t>
            </a:r>
            <a:endParaRPr lang="en-US" sz="1000" b="1" dirty="0">
              <a:solidFill>
                <a:srgbClr val="FFFFFF"/>
              </a:solidFill>
              <a:latin typeface="DB Office"/>
              <a:cs typeface="Arial" pitchFamily="34" charset="0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4787914" y="3003806"/>
            <a:ext cx="3888542" cy="216016"/>
          </a:xfrm>
          <a:prstGeom prst="rect">
            <a:avLst/>
          </a:prstGeom>
          <a:solidFill>
            <a:srgbClr val="879BAA"/>
          </a:solidFill>
          <a:ln w="9525" algn="ctr">
            <a:solidFill>
              <a:srgbClr val="879BAA"/>
            </a:solidFill>
            <a:miter lim="800000"/>
            <a:headEnd/>
            <a:tailEnd/>
          </a:ln>
        </p:spPr>
        <p:txBody>
          <a:bodyPr lIns="67259" tIns="67259" rIns="67259" bIns="67259" anchor="ctr"/>
          <a:lstStyle/>
          <a:p>
            <a:pPr algn="ctr" defTabSz="569549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FFFFFF"/>
                </a:solidFill>
                <a:latin typeface="DB Office"/>
                <a:cs typeface="Arial" pitchFamily="34" charset="0"/>
              </a:rPr>
              <a:t>Операторы транспортных услуг</a:t>
            </a:r>
            <a:endParaRPr lang="en-US" sz="1000" b="1" dirty="0">
              <a:solidFill>
                <a:srgbClr val="FFFFFF"/>
              </a:solidFill>
              <a:latin typeface="DB Office"/>
              <a:cs typeface="Arial" pitchFamily="34" charset="0"/>
            </a:endParaRPr>
          </a:p>
        </p:txBody>
      </p:sp>
      <p:sp>
        <p:nvSpPr>
          <p:cNvPr id="25" name="Rectangle 64"/>
          <p:cNvSpPr>
            <a:spLocks noChangeAspect="1" noChangeArrowheads="1"/>
          </p:cNvSpPr>
          <p:nvPr/>
        </p:nvSpPr>
        <p:spPr bwMode="auto">
          <a:xfrm>
            <a:off x="4788025" y="1275607"/>
            <a:ext cx="3888432" cy="1584176"/>
          </a:xfrm>
          <a:prstGeom prst="rect">
            <a:avLst/>
          </a:prstGeom>
          <a:noFill/>
          <a:ln w="12700">
            <a:solidFill>
              <a:srgbClr val="879BAA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7277" tIns="67277" rIns="67277" bIns="67277"/>
          <a:lstStyle/>
          <a:p>
            <a:pPr marL="1501950" lvl="4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800" dirty="0">
                <a:solidFill>
                  <a:srgbClr val="000000"/>
                </a:solidFill>
                <a:latin typeface="Arial" charset="0"/>
              </a:rPr>
              <a:t>Предложение общей концепции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</a:rPr>
              <a:t>перевозок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1501950" lvl="4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800" dirty="0">
                <a:solidFill>
                  <a:srgbClr val="000000"/>
                </a:solidFill>
                <a:latin typeface="Arial" charset="0"/>
              </a:rPr>
              <a:t>Обеспечение доступного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</a:rPr>
              <a:t>транспорта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1501950" lvl="4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800" dirty="0">
                <a:solidFill>
                  <a:srgbClr val="000000"/>
                </a:solidFill>
                <a:latin typeface="Arial" charset="0"/>
              </a:rPr>
              <a:t>Эффективное использование бюджета 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эксплуатация в любом случае должна приносить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</a:rPr>
              <a:t>прибыль</a:t>
            </a:r>
          </a:p>
          <a:p>
            <a:pPr marL="134119" lvl="1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800" dirty="0" smtClean="0">
                <a:solidFill>
                  <a:srgbClr val="000000"/>
                </a:solidFill>
                <a:latin typeface="Arial" charset="0"/>
              </a:rPr>
              <a:t>Сокращение 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выбросов 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8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благодаря поддержке общественного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</a:rPr>
              <a:t>транспорта</a:t>
            </a:r>
          </a:p>
          <a:p>
            <a:pPr marL="134119" lvl="1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800" dirty="0" smtClean="0">
                <a:solidFill>
                  <a:srgbClr val="000000"/>
                </a:solidFill>
                <a:latin typeface="Arial" charset="0"/>
              </a:rPr>
              <a:t>Увязанный 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междугородный транспорт 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авиация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</a:rPr>
              <a:t>ж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.-д. и автобусы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), </a:t>
            </a:r>
            <a:r>
              <a:rPr lang="ru-RU" sz="800" dirty="0">
                <a:solidFill>
                  <a:srgbClr val="000000"/>
                </a:solidFill>
                <a:latin typeface="Arial" charset="0"/>
              </a:rPr>
              <a:t>пригородный и городской транспорт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6" name="Rechteck 32"/>
          <p:cNvSpPr>
            <a:spLocks noChangeArrowheads="1"/>
          </p:cNvSpPr>
          <p:nvPr/>
        </p:nvSpPr>
        <p:spPr bwMode="auto">
          <a:xfrm>
            <a:off x="4788025" y="3003798"/>
            <a:ext cx="3888432" cy="1620591"/>
          </a:xfrm>
          <a:prstGeom prst="rect">
            <a:avLst/>
          </a:prstGeom>
          <a:noFill/>
          <a:ln w="9525">
            <a:solidFill>
              <a:srgbClr val="879BAA"/>
            </a:solidFill>
            <a:miter lim="800000"/>
            <a:headEnd/>
            <a:tailEnd/>
          </a:ln>
        </p:spPr>
        <p:txBody>
          <a:bodyPr lIns="80728" tIns="40364" rIns="80728" bIns="40364" anchor="ctr"/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de-DE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88024" y="3219822"/>
            <a:ext cx="3886367" cy="1344778"/>
          </a:xfrm>
          <a:prstGeom prst="rect">
            <a:avLst/>
          </a:prstGeom>
        </p:spPr>
        <p:txBody>
          <a:bodyPr wrap="square" lIns="68355" tIns="34188" rIns="68355" bIns="34188">
            <a:spAutoFit/>
          </a:bodyPr>
          <a:lstStyle/>
          <a:p>
            <a:pPr marL="1501945" lvl="7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Обеспечение безопасной работы благодаря соблюдению базовых принципов </a:t>
            </a:r>
            <a:r>
              <a:rPr lang="ru-RU" sz="800" dirty="0" smtClean="0">
                <a:solidFill>
                  <a:srgbClr val="000000"/>
                </a:solidFill>
              </a:rPr>
              <a:t>планирования</a:t>
            </a:r>
            <a:endParaRPr lang="ru-RU" sz="800" dirty="0">
              <a:solidFill>
                <a:srgbClr val="000000"/>
              </a:solidFill>
            </a:endParaRPr>
          </a:p>
          <a:p>
            <a:pPr marL="1501945" lvl="7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Привлекательные и конкурентоспособные услуги для </a:t>
            </a:r>
            <a:r>
              <a:rPr lang="ru-RU" sz="800" dirty="0" smtClean="0">
                <a:solidFill>
                  <a:srgbClr val="000000"/>
                </a:solidFill>
              </a:rPr>
              <a:t>пассажиров</a:t>
            </a:r>
            <a:endParaRPr lang="ru-RU" sz="800" dirty="0">
              <a:solidFill>
                <a:srgbClr val="000000"/>
              </a:solidFill>
            </a:endParaRPr>
          </a:p>
          <a:p>
            <a:pPr marL="134119" lvl="4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Получение доходов от эксплуатации инфраструктуры, пассажирских и грузовых </a:t>
            </a:r>
            <a:r>
              <a:rPr lang="ru-RU" sz="800" dirty="0" smtClean="0">
                <a:solidFill>
                  <a:srgbClr val="000000"/>
                </a:solidFill>
              </a:rPr>
              <a:t>перевозок</a:t>
            </a:r>
            <a:endParaRPr lang="ru-RU" sz="800" dirty="0">
              <a:solidFill>
                <a:srgbClr val="000000"/>
              </a:solidFill>
            </a:endParaRPr>
          </a:p>
          <a:p>
            <a:pPr marL="134119" lvl="1" indent="-132930">
              <a:lnSpc>
                <a:spcPct val="110000"/>
              </a:lnSpc>
              <a:spcAft>
                <a:spcPts val="45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ru-RU" sz="800" dirty="0">
                <a:solidFill>
                  <a:srgbClr val="000000"/>
                </a:solidFill>
              </a:rPr>
              <a:t>Эксплуатация «по требованию» </a:t>
            </a:r>
            <a:r>
              <a:rPr lang="en-US" sz="800" dirty="0">
                <a:solidFill>
                  <a:srgbClr val="000000"/>
                </a:solidFill>
              </a:rPr>
              <a:t>(flexible fleet</a:t>
            </a:r>
            <a:r>
              <a:rPr lang="en-US" sz="800" dirty="0" smtClean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60623" y="1189435"/>
            <a:ext cx="8856019" cy="23812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684755">
              <a:lnSpc>
                <a:spcPct val="110000"/>
              </a:lnSpc>
              <a:spcBef>
                <a:spcPct val="50000"/>
              </a:spcBef>
              <a:buClr>
                <a:srgbClr val="A0B6C0"/>
              </a:buClr>
              <a:defRPr/>
            </a:pPr>
            <a:endParaRPr lang="en-US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 rot="10800000">
            <a:off x="255863" y="3598080"/>
            <a:ext cx="8860779" cy="702469"/>
          </a:xfrm>
          <a:prstGeom prst="triangle">
            <a:avLst>
              <a:gd name="adj" fmla="val 50000"/>
            </a:avLst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ctr" defTabSz="684755">
              <a:lnSpc>
                <a:spcPct val="110000"/>
              </a:lnSpc>
              <a:spcBef>
                <a:spcPct val="50000"/>
              </a:spcBef>
              <a:buClr>
                <a:srgbClr val="A0B6C0"/>
              </a:buClr>
              <a:defRPr/>
            </a:pPr>
            <a:endParaRPr lang="en-US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60623" y="1194199"/>
            <a:ext cx="8856019" cy="594122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684755">
              <a:lnSpc>
                <a:spcPct val="110000"/>
              </a:lnSpc>
              <a:spcBef>
                <a:spcPct val="50000"/>
              </a:spcBef>
              <a:buClr>
                <a:srgbClr val="A0B6C0"/>
              </a:buClr>
              <a:defRPr/>
            </a:pPr>
            <a:endParaRPr lang="en-US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223723" y="1781175"/>
            <a:ext cx="8892909" cy="0"/>
          </a:xfrm>
          <a:prstGeom prst="line">
            <a:avLst/>
          </a:prstGeom>
          <a:noFill/>
          <a:ln w="38100">
            <a:solidFill>
              <a:srgbClr val="D0D3D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684755">
              <a:lnSpc>
                <a:spcPct val="110000"/>
              </a:lnSpc>
              <a:defRPr/>
            </a:pPr>
            <a:endParaRPr lang="de-DE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23723" y="3008710"/>
            <a:ext cx="8892909" cy="0"/>
          </a:xfrm>
          <a:prstGeom prst="line">
            <a:avLst/>
          </a:prstGeom>
          <a:noFill/>
          <a:ln w="38100">
            <a:solidFill>
              <a:srgbClr val="D0D3D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684755">
              <a:lnSpc>
                <a:spcPct val="110000"/>
              </a:lnSpc>
              <a:defRPr/>
            </a:pPr>
            <a:endParaRPr lang="de-DE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15595" y="2364581"/>
            <a:ext cx="8892909" cy="0"/>
          </a:xfrm>
          <a:prstGeom prst="line">
            <a:avLst/>
          </a:prstGeom>
          <a:noFill/>
          <a:ln w="38100">
            <a:solidFill>
              <a:srgbClr val="D0D3D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684755">
              <a:lnSpc>
                <a:spcPct val="110000"/>
              </a:lnSpc>
              <a:defRPr/>
            </a:pPr>
            <a:endParaRPr lang="de-DE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251520" y="1710998"/>
            <a:ext cx="8892480" cy="678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34232" rIns="0" bIns="34232" anchor="ctr">
            <a:spAutoFit/>
          </a:bodyPr>
          <a:lstStyle/>
          <a:p>
            <a:pPr defTabSz="684755">
              <a:lnSpc>
                <a:spcPct val="110000"/>
              </a:lnSpc>
              <a:buSzPct val="50000"/>
              <a:tabLst>
                <a:tab pos="2012151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cs typeface="Arial" pitchFamily="34" charset="0"/>
              </a:rPr>
              <a:t>	</a:t>
            </a:r>
            <a:r>
              <a:rPr lang="en-US" sz="1200" kern="0" dirty="0" smtClean="0">
                <a:solidFill>
                  <a:srgbClr val="FFFFFF"/>
                </a:solidFill>
                <a:cs typeface="Arial" pitchFamily="34" charset="0"/>
              </a:rPr>
              <a:t>	             - </a:t>
            </a:r>
            <a:r>
              <a:rPr lang="ru-RU" sz="1200" kern="0" dirty="0">
                <a:solidFill>
                  <a:srgbClr val="FFFFFF"/>
                </a:solidFill>
                <a:cs typeface="Arial" pitchFamily="34" charset="0"/>
              </a:rPr>
              <a:t>высокий уровень </a:t>
            </a: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комфорта</a:t>
            </a:r>
          </a:p>
          <a:p>
            <a:pPr defTabSz="684755">
              <a:lnSpc>
                <a:spcPct val="110000"/>
              </a:lnSpc>
              <a:buSzPct val="50000"/>
              <a:tabLst>
                <a:tab pos="2012151" algn="l"/>
              </a:tabLst>
              <a:defRPr/>
            </a:pPr>
            <a:r>
              <a:rPr lang="ru-RU" sz="1200" b="1" kern="0" dirty="0" smtClean="0">
                <a:solidFill>
                  <a:srgbClr val="FFFFFF"/>
                </a:solidFill>
                <a:cs typeface="Arial" pitchFamily="34" charset="0"/>
              </a:rPr>
              <a:t>Для пассажиров</a:t>
            </a:r>
            <a:r>
              <a:rPr lang="en-US" sz="1200" b="1" kern="0" dirty="0" smtClean="0">
                <a:solidFill>
                  <a:srgbClr val="FFFFFF"/>
                </a:solidFill>
                <a:cs typeface="Arial" pitchFamily="34" charset="0"/>
              </a:rPr>
              <a:t>:</a:t>
            </a:r>
            <a:r>
              <a:rPr lang="en-US" sz="1200" kern="0" dirty="0" smtClean="0">
                <a:solidFill>
                  <a:srgbClr val="FFFFFF"/>
                </a:solidFill>
                <a:cs typeface="Arial" pitchFamily="34" charset="0"/>
              </a:rPr>
              <a:t> 	              - </a:t>
            </a: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повышенная безопасность</a:t>
            </a:r>
          </a:p>
          <a:p>
            <a:pPr defTabSz="684755">
              <a:lnSpc>
                <a:spcPct val="110000"/>
              </a:lnSpc>
              <a:buSzPct val="50000"/>
              <a:tabLst>
                <a:tab pos="2012151" algn="l"/>
              </a:tabLst>
              <a:defRPr/>
            </a:pP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                                              </a:t>
            </a:r>
            <a:r>
              <a:rPr lang="en-US" sz="1200" kern="0" dirty="0" smtClean="0">
                <a:solidFill>
                  <a:srgbClr val="FFFFFF"/>
                </a:solidFill>
                <a:cs typeface="Arial" pitchFamily="34" charset="0"/>
              </a:rPr>
              <a:t>      </a:t>
            </a: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200" kern="0" dirty="0" smtClean="0">
                <a:solidFill>
                  <a:srgbClr val="FFFFFF"/>
                </a:solidFill>
                <a:cs typeface="Arial" pitchFamily="34" charset="0"/>
              </a:rPr>
              <a:t>        </a:t>
            </a:r>
            <a:r>
              <a:rPr lang="de-DE" sz="1200" kern="0" dirty="0" smtClean="0">
                <a:solidFill>
                  <a:srgbClr val="FFFFFF"/>
                </a:solidFill>
                <a:cs typeface="Arial" pitchFamily="34" charset="0"/>
              </a:rPr>
              <a:t>- </a:t>
            </a:r>
            <a:r>
              <a:rPr lang="ru-RU" sz="1200" kern="0" dirty="0">
                <a:solidFill>
                  <a:srgbClr val="FFFFFF"/>
                </a:solidFill>
                <a:cs typeface="Arial" pitchFamily="34" charset="0"/>
              </a:rPr>
              <a:t>доступность </a:t>
            </a: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к городским центрам</a:t>
            </a:r>
            <a:endParaRPr lang="en-US" sz="1200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51520" y="2347385"/>
            <a:ext cx="8892480" cy="678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34232" rIns="0" bIns="34232" anchor="ctr">
            <a:spAutoFit/>
          </a:bodyPr>
          <a:lstStyle/>
          <a:p>
            <a:pPr marL="1411288" indent="-1411288" defTabSz="684755">
              <a:lnSpc>
                <a:spcPct val="110000"/>
              </a:lnSpc>
              <a:buSzPct val="50000"/>
              <a:tabLst>
                <a:tab pos="2595563" algn="l"/>
              </a:tabLst>
              <a:defRPr/>
            </a:pPr>
            <a:r>
              <a:rPr lang="ru-RU" sz="1200" b="1" kern="0" dirty="0" smtClean="0">
                <a:solidFill>
                  <a:srgbClr val="FFFFFF"/>
                </a:solidFill>
                <a:cs typeface="Arial" pitchFamily="34" charset="0"/>
              </a:rPr>
              <a:t>Для </a:t>
            </a:r>
            <a:r>
              <a:rPr lang="ru-RU" sz="1200" b="1" kern="0" dirty="0">
                <a:solidFill>
                  <a:srgbClr val="FFFFFF"/>
                </a:solidFill>
                <a:cs typeface="Arial" pitchFamily="34" charset="0"/>
              </a:rPr>
              <a:t>окружающей среды</a:t>
            </a:r>
            <a:r>
              <a:rPr lang="en-US" sz="1200" b="1" kern="0" dirty="0">
                <a:solidFill>
                  <a:srgbClr val="FFFFFF"/>
                </a:solidFill>
                <a:cs typeface="Arial" pitchFamily="34" charset="0"/>
              </a:rPr>
              <a:t>: </a:t>
            </a:r>
            <a:r>
              <a:rPr lang="en-US" sz="1200" kern="0" dirty="0">
                <a:solidFill>
                  <a:srgbClr val="FFFFFF"/>
                </a:solidFill>
                <a:cs typeface="Arial" pitchFamily="34" charset="0"/>
              </a:rPr>
              <a:t>	- </a:t>
            </a:r>
            <a:r>
              <a:rPr lang="ru-RU" sz="1200" kern="0" dirty="0">
                <a:solidFill>
                  <a:srgbClr val="FFFFFF"/>
                </a:solidFill>
                <a:cs typeface="Arial" pitchFamily="34" charset="0"/>
              </a:rPr>
              <a:t>низкий уровень загрязнения</a:t>
            </a:r>
            <a:endParaRPr lang="en-US" sz="1200" kern="0" dirty="0">
              <a:solidFill>
                <a:srgbClr val="FFFFFF"/>
              </a:solidFill>
              <a:cs typeface="Arial" pitchFamily="34" charset="0"/>
            </a:endParaRPr>
          </a:p>
          <a:p>
            <a:pPr defTabSz="684755">
              <a:lnSpc>
                <a:spcPct val="110000"/>
              </a:lnSpc>
              <a:buSzPct val="50000"/>
              <a:tabLst>
                <a:tab pos="2595563" algn="l"/>
              </a:tabLst>
              <a:defRPr/>
            </a:pPr>
            <a:r>
              <a:rPr lang="ru-RU" sz="1200" b="1" kern="0" dirty="0" smtClean="0">
                <a:solidFill>
                  <a:srgbClr val="FFFFFF"/>
                </a:solidFill>
                <a:cs typeface="Arial" pitchFamily="34" charset="0"/>
              </a:rPr>
              <a:t>	</a:t>
            </a:r>
            <a:r>
              <a:rPr lang="en-US" sz="1200" kern="0" dirty="0" smtClean="0">
                <a:solidFill>
                  <a:srgbClr val="FFFFFF"/>
                </a:solidFill>
                <a:cs typeface="Arial" pitchFamily="34" charset="0"/>
              </a:rPr>
              <a:t>- </a:t>
            </a:r>
            <a:r>
              <a:rPr lang="ru-RU" sz="1200" kern="0" dirty="0">
                <a:solidFill>
                  <a:srgbClr val="FFFFFF"/>
                </a:solidFill>
                <a:cs typeface="Arial" pitchFamily="34" charset="0"/>
              </a:rPr>
              <a:t>низкое </a:t>
            </a: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энергопотребление</a:t>
            </a:r>
            <a:endParaRPr lang="en-US" sz="1200" kern="0" dirty="0" smtClean="0">
              <a:solidFill>
                <a:srgbClr val="FFFFFF"/>
              </a:solidFill>
              <a:cs typeface="Arial" pitchFamily="34" charset="0"/>
            </a:endParaRPr>
          </a:p>
          <a:p>
            <a:pPr defTabSz="684755">
              <a:lnSpc>
                <a:spcPct val="110000"/>
              </a:lnSpc>
              <a:buSzPct val="50000"/>
              <a:tabLst>
                <a:tab pos="2595563" algn="l"/>
              </a:tabLst>
              <a:defRPr/>
            </a:pPr>
            <a:r>
              <a:rPr lang="en-US" sz="1200" kern="0" dirty="0" smtClean="0">
                <a:solidFill>
                  <a:srgbClr val="FFFFFF"/>
                </a:solidFill>
                <a:cs typeface="Arial" pitchFamily="34" charset="0"/>
              </a:rPr>
              <a:t>	- </a:t>
            </a: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низкий шум</a:t>
            </a:r>
            <a:endParaRPr lang="en-US" sz="1200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51520" y="1305992"/>
            <a:ext cx="8892480" cy="2722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34232" rIns="0" bIns="34232" anchor="ctr">
            <a:spAutoFit/>
          </a:bodyPr>
          <a:lstStyle/>
          <a:p>
            <a:pPr defTabSz="684755">
              <a:lnSpc>
                <a:spcPct val="110000"/>
              </a:lnSpc>
              <a:buSzPct val="50000"/>
              <a:defRPr/>
            </a:pPr>
            <a:r>
              <a:rPr lang="ru-RU" sz="1200" b="1" kern="0" dirty="0" smtClean="0">
                <a:solidFill>
                  <a:srgbClr val="FFFFFF"/>
                </a:solidFill>
                <a:cs typeface="Arial" pitchFamily="34" charset="0"/>
              </a:rPr>
              <a:t>Для </a:t>
            </a:r>
            <a:r>
              <a:rPr lang="ru-RU" sz="1200" b="1" kern="0" dirty="0">
                <a:solidFill>
                  <a:srgbClr val="FFFFFF"/>
                </a:solidFill>
                <a:cs typeface="Arial" pitchFamily="34" charset="0"/>
              </a:rPr>
              <a:t>операторов</a:t>
            </a:r>
            <a:r>
              <a:rPr lang="en-US" sz="1200" b="1" kern="0" dirty="0" smtClean="0">
                <a:solidFill>
                  <a:srgbClr val="FFFFFF"/>
                </a:solidFill>
                <a:cs typeface="Arial" pitchFamily="34" charset="0"/>
              </a:rPr>
              <a:t>:</a:t>
            </a:r>
            <a:r>
              <a:rPr lang="en-US" sz="1200" kern="0" dirty="0" smtClean="0">
                <a:solidFill>
                  <a:srgbClr val="FFFFFF"/>
                </a:solidFill>
                <a:cs typeface="Arial" pitchFamily="34" charset="0"/>
              </a:rPr>
              <a:t> 		             - </a:t>
            </a:r>
            <a:r>
              <a:rPr lang="ru-RU" sz="1200" kern="0" dirty="0">
                <a:solidFill>
                  <a:srgbClr val="FFFFFF"/>
                </a:solidFill>
                <a:cs typeface="Arial" pitchFamily="34" charset="0"/>
              </a:rPr>
              <a:t>увеличение пассажиропотоков и увеличенная прибыль</a:t>
            </a:r>
            <a:endParaRPr lang="en-US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251520" y="3150836"/>
            <a:ext cx="8892480" cy="285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34232" rIns="0" bIns="34232" anchor="ctr">
            <a:normAutofit/>
          </a:bodyPr>
          <a:lstStyle/>
          <a:p>
            <a:pPr defTabSz="684755">
              <a:lnSpc>
                <a:spcPct val="110000"/>
              </a:lnSpc>
              <a:buSzPct val="50000"/>
              <a:tabLst>
                <a:tab pos="3494227" algn="l"/>
                <a:tab pos="3558403" algn="l"/>
              </a:tabLst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pitchFamily="34" charset="0"/>
              </a:rPr>
              <a:t>Для политического руководства</a:t>
            </a:r>
            <a:r>
              <a:rPr lang="en-US" sz="1200" b="1" kern="0" dirty="0" smtClean="0">
                <a:solidFill>
                  <a:srgbClr val="FFFFFF"/>
                </a:solidFill>
                <a:cs typeface="Arial" pitchFamily="34" charset="0"/>
              </a:rPr>
              <a:t>:  </a:t>
            </a:r>
            <a:r>
              <a:rPr lang="ru-RU" sz="1200" kern="0" dirty="0" smtClean="0">
                <a:solidFill>
                  <a:srgbClr val="FFFFFF"/>
                </a:solidFill>
                <a:cs typeface="Arial" pitchFamily="34" charset="0"/>
              </a:rPr>
              <a:t>- развитие </a:t>
            </a:r>
            <a:r>
              <a:rPr lang="ru-RU" sz="1200" kern="0" dirty="0">
                <a:solidFill>
                  <a:srgbClr val="FFFFFF"/>
                </a:solidFill>
                <a:cs typeface="Arial" pitchFamily="34" charset="0"/>
              </a:rPr>
              <a:t>регионов, связанных ВСМ, создание рабочих мест</a:t>
            </a:r>
            <a:endParaRPr lang="en-US" sz="1200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418893" y="3687377"/>
            <a:ext cx="184451" cy="252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8454" tIns="34232" rIns="68454" bIns="34232" anchor="ctr"/>
          <a:lstStyle/>
          <a:p>
            <a:pPr algn="ctr" defTabSz="684755">
              <a:lnSpc>
                <a:spcPct val="110000"/>
              </a:lnSpc>
              <a:buSzPct val="50000"/>
              <a:defRPr/>
            </a:pPr>
            <a:endParaRPr lang="en-US" sz="1200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260623" y="4374358"/>
            <a:ext cx="8856019" cy="319088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68454" tIns="34232" rIns="68454" bIns="34232" anchor="ctr"/>
          <a:lstStyle/>
          <a:p>
            <a:pPr algn="ctr" defTabSz="684755">
              <a:lnSpc>
                <a:spcPct val="110000"/>
              </a:lnSpc>
              <a:spcAft>
                <a:spcPct val="20000"/>
              </a:spcAft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pitchFamily="34" charset="0"/>
              </a:rPr>
              <a:t>Все стороны получают свои выгоды от высокоскоростных железных дорог</a:t>
            </a:r>
            <a:endParaRPr lang="en-US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1934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Высокоскоростной железнодорожный транспорт и его преимущества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818" tIns="296140" rIns="1588383" bIns="174990" numCol="1" anchor="b" anchorCtr="0" compatLnSpc="1">
            <a:prstTxWarp prst="textNoShape">
              <a:avLst/>
            </a:prstTxWarp>
          </a:bodyPr>
          <a:lstStyle/>
          <a:p>
            <a:pPr defTabSz="683985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kern="0" dirty="0" smtClean="0">
                <a:solidFill>
                  <a:srgbClr val="000000"/>
                </a:solidFill>
                <a:cs typeface="Arial" pitchFamily="34" charset="0"/>
              </a:rPr>
              <a:t>Ключевые факторы успеха ВСМ </a:t>
            </a:r>
            <a:endParaRPr lang="en-US" sz="15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" name="Picture 2" descr="http://3.bp.blogspot.com/-TDuqV4n6uJ8/UQ8gdX7WQ2I/AAAAAAAABP0/z3mY-knzytY/s320/depositphotos_5777755-Time-for-Success---Clock-Achievement-and-Goa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7694"/>
            <a:ext cx="2579765" cy="1669975"/>
          </a:xfrm>
          <a:prstGeom prst="rect">
            <a:avLst/>
          </a:prstGeom>
          <a:noFill/>
        </p:spPr>
      </p:pic>
      <p:sp>
        <p:nvSpPr>
          <p:cNvPr id="21" name="Rectangle 6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987825" y="1075705"/>
            <a:ext cx="6120680" cy="351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95" tIns="67295" rIns="67295" bIns="67295"/>
          <a:lstStyle/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Эффективное использование инфраструктуры ВСМ - повышение доходности оператора за счет организации смешанного движения высокоскоростных поездов, региональных и грузовых поездов 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Создание  привлекательной системы взаимоувязанного транспорта 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Обеспечение безопасности движения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Соединение с аэропортом для удобства национальных и </a:t>
            </a:r>
            <a:r>
              <a:rPr lang="ru-RU" sz="1400" dirty="0" err="1" smtClean="0">
                <a:solidFill>
                  <a:srgbClr val="000000"/>
                </a:solidFill>
                <a:cs typeface="Arial" pitchFamily="34" charset="0"/>
              </a:rPr>
              <a:t>интерконтинентальных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пассажиров 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Оптимальное время поездки от двери до двери 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Доступность центра города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Короткие интервалы с  синхронизированными графиками движения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Использование одного транспортного средства или минимальное количество пересадок за одну поездку 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err="1" smtClean="0">
                <a:solidFill>
                  <a:srgbClr val="000000"/>
                </a:solidFill>
                <a:cs typeface="Arial" pitchFamily="34" charset="0"/>
              </a:rPr>
              <a:t>Экологичный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транспорт</a:t>
            </a:r>
          </a:p>
          <a:p>
            <a:pPr marL="92075" lvl="1" indent="-92075" defTabSz="683985" fontAlgn="base">
              <a:spcBef>
                <a:spcPts val="300"/>
              </a:spcBef>
              <a:spcAft>
                <a:spcPts val="300"/>
              </a:spcAft>
              <a:buClr>
                <a:srgbClr val="C3CBD2"/>
              </a:buClr>
              <a:buSzPct val="90000"/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Высокий комфорт и оптимальное использование времени поездки</a:t>
            </a:r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видах транспорта </a:t>
            </a:r>
            <a:r>
              <a:rPr lang="en-US" dirty="0" smtClean="0"/>
              <a:t>– </a:t>
            </a:r>
            <a:r>
              <a:rPr lang="ru-RU" dirty="0" smtClean="0"/>
              <a:t>по Европе после внедрения высокоскоростного транспорта</a:t>
            </a:r>
            <a:endParaRPr lang="en-US" dirty="0" smtClean="0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28521" y="2993238"/>
            <a:ext cx="4248319" cy="10906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6967" tIns="26967" rIns="26967" bIns="26967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643400" y="1378751"/>
            <a:ext cx="4355419" cy="10798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6967" tIns="26967" rIns="26967" bIns="26967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142802" y="1378751"/>
            <a:ext cx="4248319" cy="10798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6967" tIns="26967" rIns="26967" bIns="26967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42808" y="4245776"/>
            <a:ext cx="8856019" cy="459581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6967" tIns="26967" rIns="26967" bIns="26967" anchor="ctr"/>
          <a:lstStyle/>
          <a:p>
            <a:pPr marL="131991" indent="-131991" algn="ctr">
              <a:spcAft>
                <a:spcPct val="20000"/>
              </a:spcAft>
              <a:defRPr/>
            </a:pPr>
            <a:r>
              <a:rPr lang="ru-RU" sz="1400" kern="0" dirty="0">
                <a:solidFill>
                  <a:srgbClr val="FFFFFF"/>
                </a:solidFill>
                <a:latin typeface="Arial" charset="0"/>
              </a:rPr>
              <a:t>На дистанциях до 800 км</a:t>
            </a:r>
            <a:r>
              <a:rPr lang="en-US" sz="1400" kern="0" dirty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ru-RU" sz="1400" kern="0" dirty="0" smtClean="0">
                <a:solidFill>
                  <a:srgbClr val="FFFFFF"/>
                </a:solidFill>
                <a:latin typeface="Arial" charset="0"/>
              </a:rPr>
              <a:t>ВСМ </a:t>
            </a:r>
            <a:r>
              <a:rPr lang="ru-RU" sz="1400" kern="0" dirty="0">
                <a:solidFill>
                  <a:srgbClr val="FFFFFF"/>
                </a:solidFill>
                <a:latin typeface="Arial" charset="0"/>
              </a:rPr>
              <a:t>являются достойным конкурентом авиации и автотранспорта </a:t>
            </a:r>
            <a:endParaRPr lang="en-US" sz="1400" kern="0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22373" y="1518049"/>
          <a:ext cx="1464896" cy="784622"/>
        </p:xfrm>
        <a:graphic>
          <a:graphicData uri="http://schemas.openxmlformats.org/presentationml/2006/ole">
            <p:oleObj spid="_x0000_s130050" r:id="rId5" imgW="1956986" imgH="1048603" progId="Excel.Sheet.8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482352" y="1518049"/>
          <a:ext cx="1467277" cy="784622"/>
        </p:xfrm>
        <a:graphic>
          <a:graphicData uri="http://schemas.openxmlformats.org/presentationml/2006/ole">
            <p:oleObj spid="_x0000_s130051" r:id="rId6" imgW="1956986" imgH="1048603" progId="Excel.Sheet.8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982553" y="1347787"/>
          <a:ext cx="1449426" cy="1081088"/>
        </p:xfrm>
        <a:graphic>
          <a:graphicData uri="http://schemas.openxmlformats.org/presentationml/2006/ole">
            <p:oleObj spid="_x0000_s130052" r:id="rId7" imgW="1938696" imgH="1438781" progId="Excel.Sheet.8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124562" y="1543050"/>
          <a:ext cx="1479176" cy="762000"/>
        </p:xfrm>
        <a:graphic>
          <a:graphicData uri="http://schemas.openxmlformats.org/presentationml/2006/ole">
            <p:oleObj spid="_x0000_s130053" r:id="rId8" imgW="1975275" imgH="1012024" progId="Excel.Sheet.8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354233" y="3234935"/>
          <a:ext cx="1583897" cy="794147"/>
        </p:xfrm>
        <a:graphic>
          <a:graphicData uri="http://schemas.openxmlformats.org/presentationml/2006/ole">
            <p:oleObj spid="_x0000_s130054" r:id="rId9" imgW="2115495" imgH="1054699" progId="Excel.Sheet.8">
              <p:embed/>
            </p:oleObj>
          </a:graphicData>
        </a:graphic>
      </p:graphicFrame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42801" y="1443038"/>
            <a:ext cx="93653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Поезд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(24%)</a:t>
            </a: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2879820" y="2301481"/>
            <a:ext cx="684253" cy="2699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Автомобиль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(43%)</a:t>
            </a: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2374061" y="1378745"/>
            <a:ext cx="93653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Поезд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(50%)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934161" y="2301481"/>
            <a:ext cx="684253" cy="2699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Автомобиль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(61%)</a:t>
            </a:r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3704493" y="1437086"/>
            <a:ext cx="684253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Автобус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(5%)</a:t>
            </a: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863813" y="1396244"/>
            <a:ext cx="684253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Автобус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(8%)</a:t>
            </a: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1474424" y="1383509"/>
            <a:ext cx="684253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Самолет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(7%)</a:t>
            </a: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3706873" y="2193134"/>
            <a:ext cx="684253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Самолет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(2%)</a:t>
            </a:r>
          </a:p>
        </p:txBody>
      </p:sp>
      <p:sp>
        <p:nvSpPr>
          <p:cNvPr id="81" name="Line 20"/>
          <p:cNvSpPr>
            <a:spLocks noChangeShapeType="1"/>
          </p:cNvSpPr>
          <p:nvPr/>
        </p:nvSpPr>
        <p:spPr bwMode="auto">
          <a:xfrm>
            <a:off x="647363" y="1572818"/>
            <a:ext cx="0" cy="1893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>
            <a:off x="1223325" y="1545439"/>
            <a:ext cx="0" cy="547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V="1">
            <a:off x="1547007" y="1518054"/>
            <a:ext cx="0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>
            <a:off x="1150735" y="2220523"/>
            <a:ext cx="0" cy="1083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5" name="Line 24"/>
          <p:cNvSpPr>
            <a:spLocks noChangeShapeType="1"/>
          </p:cNvSpPr>
          <p:nvPr/>
        </p:nvSpPr>
        <p:spPr bwMode="auto">
          <a:xfrm>
            <a:off x="2698932" y="1540671"/>
            <a:ext cx="0" cy="1404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6" name="Line 25"/>
          <p:cNvSpPr>
            <a:spLocks noChangeShapeType="1"/>
          </p:cNvSpPr>
          <p:nvPr/>
        </p:nvSpPr>
        <p:spPr bwMode="auto">
          <a:xfrm>
            <a:off x="3058313" y="2220523"/>
            <a:ext cx="0" cy="1083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3909167" y="1857382"/>
            <a:ext cx="0" cy="3512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8" name="Line 27"/>
          <p:cNvSpPr>
            <a:spLocks noChangeShapeType="1"/>
          </p:cNvSpPr>
          <p:nvPr/>
        </p:nvSpPr>
        <p:spPr bwMode="auto">
          <a:xfrm>
            <a:off x="3813967" y="1572816"/>
            <a:ext cx="0" cy="2131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89" name="Line 28"/>
          <p:cNvSpPr>
            <a:spLocks noChangeShapeType="1"/>
          </p:cNvSpPr>
          <p:nvPr/>
        </p:nvSpPr>
        <p:spPr bwMode="auto">
          <a:xfrm>
            <a:off x="3840147" y="1857375"/>
            <a:ext cx="7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4858791" y="1469234"/>
            <a:ext cx="93653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Поезд 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(16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%)</a:t>
            </a:r>
          </a:p>
        </p:txBody>
      </p:sp>
      <p:sp>
        <p:nvSpPr>
          <p:cNvPr id="91" name="Text Box 30"/>
          <p:cNvSpPr txBox="1">
            <a:spLocks noChangeArrowheads="1"/>
          </p:cNvSpPr>
          <p:nvPr/>
        </p:nvSpPr>
        <p:spPr bwMode="auto">
          <a:xfrm>
            <a:off x="7216193" y="1469234"/>
            <a:ext cx="91987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Поезд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(51%)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822703" y="1465661"/>
            <a:ext cx="1037685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Самолет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(40%)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8255069" y="2118125"/>
            <a:ext cx="881793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Самолет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(13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%)</a:t>
            </a:r>
          </a:p>
        </p:txBody>
      </p:sp>
      <p:sp>
        <p:nvSpPr>
          <p:cNvPr id="94" name="Text Box 33"/>
          <p:cNvSpPr txBox="1">
            <a:spLocks noChangeArrowheads="1"/>
          </p:cNvSpPr>
          <p:nvPr/>
        </p:nvSpPr>
        <p:spPr bwMode="auto">
          <a:xfrm>
            <a:off x="1103136" y="3096818"/>
            <a:ext cx="93534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sz="700" kern="0" dirty="0" err="1" smtClean="0">
                <a:solidFill>
                  <a:sysClr val="windowText" lastClr="000000"/>
                </a:solidFill>
                <a:latin typeface="Arial" charset="0"/>
              </a:rPr>
              <a:t>Eurostar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(71%)</a:t>
            </a:r>
          </a:p>
        </p:txBody>
      </p:sp>
      <p:sp>
        <p:nvSpPr>
          <p:cNvPr id="95" name="Line 34"/>
          <p:cNvSpPr>
            <a:spLocks noChangeShapeType="1"/>
          </p:cNvSpPr>
          <p:nvPr/>
        </p:nvSpPr>
        <p:spPr bwMode="auto">
          <a:xfrm>
            <a:off x="1642207" y="3242074"/>
            <a:ext cx="0" cy="1345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96" name="Text Box 35"/>
          <p:cNvSpPr txBox="1">
            <a:spLocks noChangeArrowheads="1"/>
          </p:cNvSpPr>
          <p:nvPr/>
        </p:nvSpPr>
        <p:spPr bwMode="auto">
          <a:xfrm>
            <a:off x="2506158" y="3106343"/>
            <a:ext cx="1871879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Обычные авиалинии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(26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%)</a:t>
            </a:r>
          </a:p>
        </p:txBody>
      </p:sp>
      <p:sp>
        <p:nvSpPr>
          <p:cNvPr id="97" name="Line 36"/>
          <p:cNvSpPr>
            <a:spLocks noChangeShapeType="1"/>
          </p:cNvSpPr>
          <p:nvPr/>
        </p:nvSpPr>
        <p:spPr bwMode="auto">
          <a:xfrm>
            <a:off x="2685842" y="3242072"/>
            <a:ext cx="0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2936933" y="3521872"/>
            <a:ext cx="1195956" cy="2699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Бюджетные авиалинии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(3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%) </a:t>
            </a:r>
          </a:p>
        </p:txBody>
      </p:sp>
      <p:sp>
        <p:nvSpPr>
          <p:cNvPr id="99" name="Line 38"/>
          <p:cNvSpPr>
            <a:spLocks noChangeShapeType="1"/>
          </p:cNvSpPr>
          <p:nvPr/>
        </p:nvSpPr>
        <p:spPr bwMode="auto">
          <a:xfrm flipH="1">
            <a:off x="2829833" y="3619507"/>
            <a:ext cx="7140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>
            <a:off x="142802" y="1153956"/>
            <a:ext cx="4248319" cy="246221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Пример</a:t>
            </a:r>
            <a:r>
              <a:rPr lang="en-US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: Paris – Brussels*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4643400" y="1141599"/>
            <a:ext cx="4355419" cy="246221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Пример</a:t>
            </a:r>
            <a:r>
              <a:rPr lang="en-US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: Madrid – Seville*</a:t>
            </a:r>
          </a:p>
        </p:txBody>
      </p:sp>
      <p:sp>
        <p:nvSpPr>
          <p:cNvPr id="102" name="Text Box 41"/>
          <p:cNvSpPr txBox="1">
            <a:spLocks noChangeArrowheads="1"/>
          </p:cNvSpPr>
          <p:nvPr/>
        </p:nvSpPr>
        <p:spPr bwMode="auto">
          <a:xfrm>
            <a:off x="129713" y="2734656"/>
            <a:ext cx="4248319" cy="246221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Пример</a:t>
            </a:r>
            <a:r>
              <a:rPr lang="en-US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: Paris - London</a:t>
            </a:r>
          </a:p>
        </p:txBody>
      </p:sp>
      <p:sp>
        <p:nvSpPr>
          <p:cNvPr id="103" name="Rectangle 42"/>
          <p:cNvSpPr>
            <a:spLocks noChangeArrowheads="1"/>
          </p:cNvSpPr>
          <p:nvPr/>
        </p:nvSpPr>
        <p:spPr bwMode="auto">
          <a:xfrm>
            <a:off x="142802" y="1131590"/>
            <a:ext cx="4248319" cy="1440160"/>
          </a:xfrm>
          <a:prstGeom prst="rect">
            <a:avLst/>
          </a:prstGeom>
          <a:noFill/>
          <a:ln w="9525" algn="ctr">
            <a:solidFill>
              <a:srgbClr val="949EAA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4643400" y="1118499"/>
            <a:ext cx="4355419" cy="1525259"/>
          </a:xfrm>
          <a:prstGeom prst="rect">
            <a:avLst/>
          </a:prstGeom>
          <a:noFill/>
          <a:ln w="9525" algn="ctr">
            <a:solidFill>
              <a:srgbClr val="949EAA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129713" y="2713114"/>
            <a:ext cx="4248319" cy="1370804"/>
          </a:xfrm>
          <a:prstGeom prst="rect">
            <a:avLst/>
          </a:prstGeom>
          <a:noFill/>
          <a:ln w="9525" algn="ctr">
            <a:solidFill>
              <a:srgbClr val="949EAA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647363" y="1762127"/>
            <a:ext cx="71400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4643400" y="2463405"/>
            <a:ext cx="4355419" cy="146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6967" tIns="26967" rIns="26967" bIns="26967">
            <a:spAutoFit/>
          </a:bodyPr>
          <a:lstStyle/>
          <a:p>
            <a:pPr marL="131991" indent="-131991" algn="r"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sz="600" kern="0" dirty="0">
                <a:solidFill>
                  <a:sysClr val="windowText" lastClr="000000"/>
                </a:solidFill>
                <a:latin typeface="Arial" charset="0"/>
              </a:rPr>
              <a:t>* </a:t>
            </a:r>
            <a:r>
              <a:rPr lang="ru-RU" sz="600" kern="0" dirty="0" smtClean="0">
                <a:solidFill>
                  <a:sysClr val="windowText" lastClr="000000"/>
                </a:solidFill>
                <a:latin typeface="Arial" charset="0"/>
              </a:rPr>
              <a:t>До</a:t>
            </a:r>
            <a:r>
              <a:rPr lang="en-US" sz="6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600" kern="0" dirty="0">
                <a:solidFill>
                  <a:sysClr val="windowText" lastClr="000000"/>
                </a:solidFill>
                <a:latin typeface="Arial" charset="0"/>
              </a:rPr>
              <a:t>/ </a:t>
            </a:r>
            <a:r>
              <a:rPr lang="ru-RU" sz="600" kern="0" dirty="0" smtClean="0">
                <a:solidFill>
                  <a:sysClr val="windowText" lastClr="000000"/>
                </a:solidFill>
                <a:latin typeface="Arial" charset="0"/>
              </a:rPr>
              <a:t>после ввода в эксплуатацию ВСМ</a:t>
            </a:r>
            <a:r>
              <a:rPr lang="en-US" sz="600" kern="0" dirty="0" smtClean="0">
                <a:solidFill>
                  <a:sysClr val="windowText" lastClr="000000"/>
                </a:solidFill>
                <a:latin typeface="Arial" charset="0"/>
              </a:rPr>
              <a:t>  </a:t>
            </a:r>
            <a:r>
              <a:rPr lang="en-US" sz="600" kern="0" dirty="0">
                <a:solidFill>
                  <a:sysClr val="windowText" lastClr="000000"/>
                </a:solidFill>
                <a:latin typeface="Arial" charset="0"/>
              </a:rPr>
              <a:t>(1991/1994)</a:t>
            </a: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4658878" y="2994429"/>
            <a:ext cx="4339949" cy="10906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6967" tIns="26967" rIns="26967" bIns="26967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150742" y="3264701"/>
          <a:ext cx="1435146" cy="650081"/>
        </p:xfrm>
        <a:graphic>
          <a:graphicData uri="http://schemas.openxmlformats.org/presentationml/2006/ole">
            <p:oleObj spid="_x0000_s130055" name="Worksheet" r:id="rId10" imgW="4200525" imgH="2543175" progId="Excel.Sheet.8">
              <p:embed/>
            </p:oleObj>
          </a:graphicData>
        </a:graphic>
      </p:graphicFrame>
      <p:sp>
        <p:nvSpPr>
          <p:cNvPr id="110" name="Text Box 49"/>
          <p:cNvSpPr txBox="1">
            <a:spLocks noChangeArrowheads="1"/>
          </p:cNvSpPr>
          <p:nvPr/>
        </p:nvSpPr>
        <p:spPr bwMode="auto">
          <a:xfrm>
            <a:off x="6948441" y="3098009"/>
            <a:ext cx="93415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Поезд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(48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%)</a:t>
            </a:r>
          </a:p>
        </p:txBody>
      </p:sp>
      <p:sp>
        <p:nvSpPr>
          <p:cNvPr id="111" name="Line 50"/>
          <p:cNvSpPr>
            <a:spLocks noChangeShapeType="1"/>
          </p:cNvSpPr>
          <p:nvPr/>
        </p:nvSpPr>
        <p:spPr bwMode="auto">
          <a:xfrm>
            <a:off x="7487513" y="3243265"/>
            <a:ext cx="0" cy="79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12" name="Text Box 51"/>
          <p:cNvSpPr txBox="1">
            <a:spLocks noChangeArrowheads="1"/>
          </p:cNvSpPr>
          <p:nvPr/>
        </p:nvSpPr>
        <p:spPr bwMode="auto">
          <a:xfrm>
            <a:off x="8074193" y="3099200"/>
            <a:ext cx="853233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Самолет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(52%)</a:t>
            </a:r>
          </a:p>
        </p:txBody>
      </p:sp>
      <p:sp>
        <p:nvSpPr>
          <p:cNvPr id="113" name="Line 52"/>
          <p:cNvSpPr>
            <a:spLocks noChangeShapeType="1"/>
          </p:cNvSpPr>
          <p:nvPr/>
        </p:nvSpPr>
        <p:spPr bwMode="auto">
          <a:xfrm>
            <a:off x="8252686" y="3243265"/>
            <a:ext cx="0" cy="988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14" name="Text Box 53"/>
          <p:cNvSpPr txBox="1">
            <a:spLocks noChangeArrowheads="1"/>
          </p:cNvSpPr>
          <p:nvPr/>
        </p:nvSpPr>
        <p:spPr bwMode="auto">
          <a:xfrm>
            <a:off x="4657688" y="2735847"/>
            <a:ext cx="4343519" cy="246221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Пример</a:t>
            </a:r>
            <a:r>
              <a:rPr lang="en-US" sz="1600" b="1" kern="0" dirty="0">
                <a:solidFill>
                  <a:srgbClr val="FFFFFF"/>
                </a:solidFill>
                <a:latin typeface="Arial" charset="0"/>
                <a:cs typeface="+mn-cs"/>
              </a:rPr>
              <a:t>: Madrid – Barcelona*</a:t>
            </a:r>
          </a:p>
        </p:txBody>
      </p:sp>
      <p:sp>
        <p:nvSpPr>
          <p:cNvPr id="115" name="Rectangle 54"/>
          <p:cNvSpPr>
            <a:spLocks noChangeArrowheads="1"/>
          </p:cNvSpPr>
          <p:nvPr/>
        </p:nvSpPr>
        <p:spPr bwMode="auto">
          <a:xfrm>
            <a:off x="4657688" y="2714303"/>
            <a:ext cx="4343519" cy="1369615"/>
          </a:xfrm>
          <a:prstGeom prst="rect">
            <a:avLst/>
          </a:prstGeom>
          <a:noFill/>
          <a:ln w="9525" algn="ctr">
            <a:solidFill>
              <a:srgbClr val="949EAA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endParaRPr lang="en-US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170573" y="3271838"/>
          <a:ext cx="1428006" cy="600075"/>
        </p:xfrm>
        <a:graphic>
          <a:graphicData uri="http://schemas.openxmlformats.org/presentationml/2006/ole">
            <p:oleObj spid="_x0000_s130056" name="Worksheet" r:id="rId11" imgW="4200525" imgH="2543175" progId="Excel.Sheet.8">
              <p:embed/>
            </p:oleObj>
          </a:graphicData>
        </a:graphic>
      </p:graphicFrame>
      <p:sp>
        <p:nvSpPr>
          <p:cNvPr id="117" name="Text Box 56"/>
          <p:cNvSpPr txBox="1">
            <a:spLocks noChangeArrowheads="1"/>
          </p:cNvSpPr>
          <p:nvPr/>
        </p:nvSpPr>
        <p:spPr bwMode="auto">
          <a:xfrm>
            <a:off x="5008733" y="3106343"/>
            <a:ext cx="93415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Поезд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(12%)</a:t>
            </a:r>
          </a:p>
        </p:txBody>
      </p:sp>
      <p:sp>
        <p:nvSpPr>
          <p:cNvPr id="118" name="Line 57"/>
          <p:cNvSpPr>
            <a:spLocks noChangeShapeType="1"/>
          </p:cNvSpPr>
          <p:nvPr/>
        </p:nvSpPr>
        <p:spPr bwMode="auto">
          <a:xfrm>
            <a:off x="5538284" y="3251597"/>
            <a:ext cx="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19" name="Text Box 58"/>
          <p:cNvSpPr txBox="1">
            <a:spLocks noChangeArrowheads="1"/>
          </p:cNvSpPr>
          <p:nvPr/>
        </p:nvSpPr>
        <p:spPr bwMode="auto">
          <a:xfrm>
            <a:off x="5966686" y="3107534"/>
            <a:ext cx="854424" cy="162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Самолет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(78%)</a:t>
            </a:r>
          </a:p>
        </p:txBody>
      </p:sp>
      <p:sp>
        <p:nvSpPr>
          <p:cNvPr id="120" name="Line 59"/>
          <p:cNvSpPr>
            <a:spLocks noChangeShapeType="1"/>
          </p:cNvSpPr>
          <p:nvPr/>
        </p:nvSpPr>
        <p:spPr bwMode="auto">
          <a:xfrm>
            <a:off x="6146377" y="3251599"/>
            <a:ext cx="0" cy="583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26967" tIns="26967" rIns="26967" bIns="26967"/>
          <a:lstStyle/>
          <a:p>
            <a:pPr algn="ctr">
              <a:defRPr/>
            </a:pPr>
            <a:endParaRPr lang="de-DE" b="0" kern="0" dirty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121" name="Text Box 60"/>
          <p:cNvSpPr txBox="1">
            <a:spLocks noChangeArrowheads="1"/>
          </p:cNvSpPr>
          <p:nvPr/>
        </p:nvSpPr>
        <p:spPr bwMode="auto">
          <a:xfrm>
            <a:off x="4643400" y="3961467"/>
            <a:ext cx="4355419" cy="146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6967" tIns="26967" rIns="26967" bIns="26967">
            <a:spAutoFit/>
          </a:bodyPr>
          <a:lstStyle/>
          <a:p>
            <a:pPr marL="131991" indent="-131991" algn="r"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sz="600" kern="0" dirty="0" smtClean="0">
                <a:solidFill>
                  <a:sysClr val="windowText" lastClr="000000"/>
                </a:solidFill>
                <a:latin typeface="Arial" charset="0"/>
              </a:rPr>
              <a:t>*</a:t>
            </a:r>
            <a:r>
              <a:rPr lang="ru-RU" sz="600" kern="0" dirty="0" smtClean="0">
                <a:solidFill>
                  <a:sysClr val="windowText" lastClr="000000"/>
                </a:solidFill>
                <a:latin typeface="Arial" charset="0"/>
              </a:rPr>
              <a:t> До</a:t>
            </a:r>
            <a:r>
              <a:rPr lang="en-US" sz="600" kern="0" dirty="0" smtClean="0">
                <a:solidFill>
                  <a:sysClr val="windowText" lastClr="000000"/>
                </a:solidFill>
                <a:latin typeface="Arial" charset="0"/>
              </a:rPr>
              <a:t> / </a:t>
            </a:r>
            <a:r>
              <a:rPr lang="ru-RU" sz="600" kern="0" dirty="0" smtClean="0">
                <a:solidFill>
                  <a:sysClr val="windowText" lastClr="000000"/>
                </a:solidFill>
                <a:latin typeface="Arial" charset="0"/>
              </a:rPr>
              <a:t>после ввода в эксплуатацию ВСМ</a:t>
            </a:r>
            <a:r>
              <a:rPr lang="en-US" sz="600" kern="0" dirty="0" smtClean="0">
                <a:solidFill>
                  <a:sysClr val="windowText" lastClr="000000"/>
                </a:solidFill>
                <a:latin typeface="Arial" charset="0"/>
              </a:rPr>
              <a:t> (</a:t>
            </a:r>
            <a:r>
              <a:rPr lang="en-US" sz="600" kern="0" dirty="0">
                <a:solidFill>
                  <a:sysClr val="windowText" lastClr="000000"/>
                </a:solidFill>
                <a:latin typeface="Arial" charset="0"/>
              </a:rPr>
              <a:t>2008/2009)</a:t>
            </a:r>
          </a:p>
        </p:txBody>
      </p:sp>
      <p:sp>
        <p:nvSpPr>
          <p:cNvPr id="122" name="Text Box 61"/>
          <p:cNvSpPr txBox="1">
            <a:spLocks noChangeArrowheads="1"/>
          </p:cNvSpPr>
          <p:nvPr/>
        </p:nvSpPr>
        <p:spPr bwMode="auto">
          <a:xfrm>
            <a:off x="4914728" y="2175279"/>
            <a:ext cx="1037685" cy="162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Car/Bus (44%)</a:t>
            </a:r>
          </a:p>
        </p:txBody>
      </p:sp>
      <p:sp>
        <p:nvSpPr>
          <p:cNvPr id="123" name="Text Box 62"/>
          <p:cNvSpPr txBox="1">
            <a:spLocks noChangeArrowheads="1"/>
          </p:cNvSpPr>
          <p:nvPr/>
        </p:nvSpPr>
        <p:spPr bwMode="auto">
          <a:xfrm>
            <a:off x="6835397" y="2175274"/>
            <a:ext cx="1037685" cy="2699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49EAA">
                <a:gamma/>
                <a:shade val="60000"/>
                <a:invGamma/>
              </a:srgbClr>
            </a:prstShdw>
          </a:effectLst>
        </p:spPr>
        <p:txBody>
          <a:bodyPr lIns="26967" tIns="26967" rIns="26967" bIns="26967">
            <a:spAutoFit/>
          </a:bodyPr>
          <a:lstStyle/>
          <a:p>
            <a:pPr marL="131991" indent="-131991" algn="ctr">
              <a:spcBef>
                <a:spcPct val="50000"/>
              </a:spcBef>
              <a:spcAft>
                <a:spcPct val="2000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Автомобиль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/</a:t>
            </a: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автобус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(36%)</a:t>
            </a:r>
          </a:p>
        </p:txBody>
      </p:sp>
      <p:sp>
        <p:nvSpPr>
          <p:cNvPr id="124" name="Text Box 63"/>
          <p:cNvSpPr txBox="1">
            <a:spLocks noChangeArrowheads="1"/>
          </p:cNvSpPr>
          <p:nvPr/>
        </p:nvSpPr>
        <p:spPr bwMode="auto">
          <a:xfrm>
            <a:off x="572394" y="3950495"/>
            <a:ext cx="3506945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A0B6C0"/>
              </a:buClr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Увеличение пассажиропотока</a:t>
            </a: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700" kern="0" dirty="0">
                <a:solidFill>
                  <a:sysClr val="windowText" lastClr="000000"/>
                </a:solidFill>
                <a:latin typeface="Arial" charset="0"/>
              </a:rPr>
              <a:t>10% </a:t>
            </a:r>
            <a:r>
              <a:rPr lang="ru-RU" sz="700" kern="0" dirty="0" smtClean="0">
                <a:solidFill>
                  <a:sysClr val="windowText" lastClr="000000"/>
                </a:solidFill>
                <a:latin typeface="Arial" charset="0"/>
              </a:rPr>
              <a:t> после ввода ВСМ</a:t>
            </a:r>
            <a:endParaRPr lang="en-US" sz="7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Эффективное использование инфраструктуры ВСМ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/>
              <a:t>Смешанная эксплуатация в европейских условиях</a:t>
            </a:r>
            <a:endParaRPr lang="en-US" dirty="0"/>
          </a:p>
        </p:txBody>
      </p: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606" y="1465802"/>
            <a:ext cx="4159250" cy="1304925"/>
          </a:xfrm>
          <a:prstGeom prst="rect">
            <a:avLst/>
          </a:prstGeom>
          <a:noFill/>
        </p:spPr>
      </p:pic>
      <p:sp>
        <p:nvSpPr>
          <p:cNvPr id="16" name="Rectangle 5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70353" y="1004718"/>
            <a:ext cx="3908663" cy="360040"/>
          </a:xfrm>
          <a:prstGeom prst="rect">
            <a:avLst/>
          </a:prstGeom>
          <a:solidFill>
            <a:srgbClr val="879BAA"/>
          </a:solidFill>
          <a:ln w="9525" algn="ctr">
            <a:solidFill>
              <a:srgbClr val="879BAA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ctr" defTabSz="762000" eaLnBrk="0" hangingPunct="0"/>
            <a:r>
              <a:rPr lang="ru-RU" sz="1400" b="1" dirty="0" smtClean="0">
                <a:solidFill>
                  <a:schemeClr val="bg1"/>
                </a:solidFill>
                <a:latin typeface="DB Office" pitchFamily="34" charset="0"/>
              </a:rPr>
              <a:t>Потенциальные действия по повышению эффективности</a:t>
            </a:r>
            <a:endParaRPr lang="en-US" sz="1400" b="1" dirty="0" smtClean="0">
              <a:solidFill>
                <a:schemeClr val="bg1"/>
              </a:solidFill>
              <a:latin typeface="DB Office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4970353" y="1369594"/>
            <a:ext cx="3908663" cy="3397328"/>
          </a:xfrm>
          <a:prstGeom prst="rect">
            <a:avLst/>
          </a:prstGeom>
          <a:noFill/>
          <a:ln>
            <a:solidFill>
              <a:srgbClr val="879BAA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 anchorCtr="0">
            <a:noAutofit/>
          </a:bodyPr>
          <a:lstStyle/>
          <a:p>
            <a:pPr marL="190500" indent="-190500" defTabSz="762000" eaLnBrk="0" fontAlgn="auto" hangingPunct="0">
              <a:spcBef>
                <a:spcPts val="600"/>
              </a:spcBef>
              <a:spcAft>
                <a:spcPts val="1200"/>
              </a:spcAft>
              <a:buClr>
                <a:srgbClr val="949EAA"/>
              </a:buClr>
              <a:buFont typeface="Wingdings" pitchFamily="2" charset="2"/>
              <a:buChar char="§"/>
              <a:defRPr/>
            </a:pPr>
            <a:r>
              <a:rPr lang="ru-RU" sz="1000" b="1" kern="0" dirty="0" smtClean="0">
                <a:solidFill>
                  <a:srgbClr val="000000"/>
                </a:solidFill>
                <a:ea typeface="ＭＳ Ｐゴシック"/>
              </a:rPr>
              <a:t>Создание дополнительной пропускной способности путем использования второго пути</a:t>
            </a: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и модернизация грузового подвижного состава до 160/200 км/ч.</a:t>
            </a:r>
            <a:endParaRPr lang="en-US" sz="1000" kern="0" dirty="0" smtClean="0">
              <a:solidFill>
                <a:srgbClr val="000000"/>
              </a:solidFill>
              <a:ea typeface="ＭＳ Ｐゴシック"/>
            </a:endParaRPr>
          </a:p>
          <a:p>
            <a:pPr marL="190500" lvl="0" indent="-190500" defTabSz="762000" eaLnBrk="0" fontAlgn="auto" hangingPunct="0">
              <a:spcBef>
                <a:spcPts val="600"/>
              </a:spcBef>
              <a:spcAft>
                <a:spcPts val="1200"/>
              </a:spcAft>
              <a:buClr>
                <a:srgbClr val="949EAA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000" b="1" kern="0" dirty="0" smtClean="0">
                <a:solidFill>
                  <a:srgbClr val="000000"/>
                </a:solidFill>
                <a:ea typeface="ＭＳ Ｐゴシック"/>
              </a:rPr>
              <a:t>Для повышения коэффициента использования все поезда должны следовать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примерно </a:t>
            </a:r>
            <a:r>
              <a:rPr lang="ru-RU" sz="1000" b="1" kern="0" dirty="0" smtClean="0">
                <a:solidFill>
                  <a:srgbClr val="000000"/>
                </a:solidFill>
                <a:ea typeface="ＭＳ Ｐゴシック"/>
              </a:rPr>
              <a:t>с одинаковой скоростью</a:t>
            </a:r>
            <a:r>
              <a:rPr lang="en-US" sz="1000" b="1" kern="0" dirty="0" smtClean="0">
                <a:solidFill>
                  <a:srgbClr val="000000"/>
                </a:solidFill>
                <a:ea typeface="ＭＳ Ｐゴシック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ea typeface="ＭＳ Ｐゴシック"/>
              </a:rPr>
            </a:b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-	</a:t>
            </a:r>
            <a:r>
              <a:rPr lang="ru-RU" sz="1000" b="1" kern="0" dirty="0" smtClean="0">
                <a:solidFill>
                  <a:srgbClr val="000000"/>
                </a:solidFill>
                <a:ea typeface="ＭＳ Ｐゴシック"/>
              </a:rPr>
              <a:t>Постепенная модернизация локомотивов</a:t>
            </a:r>
            <a:r>
              <a:rPr lang="en-US" sz="1000" b="1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до проектной скорости </a:t>
            </a: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(160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км/ч.</a:t>
            </a: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)</a:t>
            </a:r>
            <a:br>
              <a:rPr lang="en-US" sz="1000" kern="0" dirty="0" smtClean="0">
                <a:solidFill>
                  <a:srgbClr val="000000"/>
                </a:solidFill>
                <a:ea typeface="ＭＳ Ｐゴシック"/>
              </a:rPr>
            </a:b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-	</a:t>
            </a:r>
            <a:r>
              <a:rPr lang="ru-RU" sz="1000" b="1" kern="0" dirty="0" smtClean="0">
                <a:solidFill>
                  <a:srgbClr val="000000"/>
                </a:solidFill>
                <a:ea typeface="ＭＳ Ｐゴシック"/>
              </a:rPr>
              <a:t>Понижение эксплуатационной скорости высокоскоростных поездов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до </a:t>
            </a: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250 - 350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км/ч.</a:t>
            </a:r>
            <a:endParaRPr lang="en-US" sz="1000" kern="0" dirty="0" smtClean="0">
              <a:solidFill>
                <a:srgbClr val="000000"/>
              </a:solidFill>
              <a:ea typeface="ＭＳ Ｐゴシック"/>
            </a:endParaRPr>
          </a:p>
          <a:p>
            <a:pPr marL="190500" lvl="0" indent="-190500" defTabSz="762000" eaLnBrk="0" fontAlgn="auto" hangingPunct="0">
              <a:spcBef>
                <a:spcPts val="600"/>
              </a:spcBef>
              <a:spcAft>
                <a:spcPts val="1200"/>
              </a:spcAft>
              <a:buClr>
                <a:srgbClr val="949EAA"/>
              </a:buClr>
              <a:buFont typeface="Wingdings" pitchFamily="2" charset="2"/>
              <a:buChar char="§"/>
              <a:defRPr/>
            </a:pPr>
            <a:r>
              <a:rPr lang="ru-RU" sz="1000" b="1" kern="0" dirty="0" smtClean="0">
                <a:solidFill>
                  <a:srgbClr val="000000"/>
                </a:solidFill>
                <a:ea typeface="ＭＳ Ｐゴシック"/>
              </a:rPr>
              <a:t>Массовые контейнерные перевозки</a:t>
            </a:r>
            <a:endParaRPr lang="en-US" sz="1000" kern="0" dirty="0" smtClean="0">
              <a:solidFill>
                <a:srgbClr val="000000"/>
              </a:solidFill>
              <a:ea typeface="ＭＳ Ｐゴシック"/>
            </a:endParaRPr>
          </a:p>
          <a:p>
            <a:pPr marL="190500" lvl="0" indent="-190500" defTabSz="762000" eaLnBrk="0" fontAlgn="auto" hangingPunct="0">
              <a:spcBef>
                <a:spcPts val="600"/>
              </a:spcBef>
              <a:spcAft>
                <a:spcPts val="1200"/>
              </a:spcAft>
              <a:buClr>
                <a:srgbClr val="949EAA"/>
              </a:buClr>
              <a:buFont typeface="Wingdings" pitchFamily="2" charset="2"/>
              <a:buChar char="§"/>
              <a:defRPr/>
            </a:pPr>
            <a:r>
              <a:rPr lang="ru-RU" sz="1000" b="1" kern="0" dirty="0" smtClean="0">
                <a:solidFill>
                  <a:srgbClr val="000000"/>
                </a:solidFill>
                <a:ea typeface="ＭＳ Ｐゴシック"/>
              </a:rPr>
              <a:t>Потенциальное внедрение высокоскоростных почтовых или курьерских перевозок</a:t>
            </a:r>
            <a:endParaRPr lang="en-US" sz="1000" b="1" kern="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4" name="Rectangle 5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7050" y="1004718"/>
            <a:ext cx="4104000" cy="360039"/>
          </a:xfrm>
          <a:prstGeom prst="rect">
            <a:avLst/>
          </a:prstGeom>
          <a:solidFill>
            <a:srgbClr val="879BAA"/>
          </a:solidFill>
          <a:ln w="9525" algn="ctr">
            <a:solidFill>
              <a:srgbClr val="879BAA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ctr" defTabSz="762000" eaLnBrk="0" hangingPunct="0"/>
            <a:r>
              <a:rPr lang="ru-RU" sz="1400" b="1" dirty="0" smtClean="0">
                <a:solidFill>
                  <a:schemeClr val="bg1"/>
                </a:solidFill>
                <a:latin typeface="DB Office" pitchFamily="34" charset="0"/>
              </a:rPr>
              <a:t>Эксплуатационная эффективность</a:t>
            </a:r>
            <a:endParaRPr lang="en-US" sz="1400" b="1" dirty="0">
              <a:solidFill>
                <a:schemeClr val="bg1"/>
              </a:solidFill>
              <a:latin typeface="DB Office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27050" y="1369594"/>
            <a:ext cx="4104000" cy="3397328"/>
          </a:xfrm>
          <a:prstGeom prst="rect">
            <a:avLst/>
          </a:prstGeom>
          <a:noFill/>
          <a:ln>
            <a:solidFill>
              <a:srgbClr val="879BAA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 descr="Ein ICE 3 am Oberhaider-Wald-Tunnel auf der Schnellfahrstrecke Köln–Rhein/Main">
            <a:hlinkClick r:id="rId6" tooltip="Ein ICE 3 am Oberhaider-Wald-Tunnel auf der Schnellfahrstrecke Köln–Rhein/Main"/>
          </p:cNvPr>
          <p:cNvPicPr>
            <a:picLocks noChangeAspect="1" noChangeArrowheads="1"/>
          </p:cNvPicPr>
          <p:nvPr/>
        </p:nvPicPr>
        <p:blipFill>
          <a:blip r:embed="rId7" cstate="print"/>
          <a:srcRect r="40177" b="8417"/>
          <a:stretch>
            <a:fillRect/>
          </a:stretch>
        </p:blipFill>
        <p:spPr bwMode="auto">
          <a:xfrm>
            <a:off x="1377767" y="2866976"/>
            <a:ext cx="540413" cy="405000"/>
          </a:xfrm>
          <a:prstGeom prst="rect">
            <a:avLst/>
          </a:prstGeom>
          <a:noFill/>
        </p:spPr>
      </p:pic>
      <p:sp>
        <p:nvSpPr>
          <p:cNvPr id="19" name="Rechteck 18"/>
          <p:cNvSpPr/>
          <p:nvPr/>
        </p:nvSpPr>
        <p:spPr bwMode="auto">
          <a:xfrm>
            <a:off x="941600" y="1419413"/>
            <a:ext cx="298764" cy="27839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cxnSp>
        <p:nvCxnSpPr>
          <p:cNvPr id="24" name="Gewinkelte Verbindung 23"/>
          <p:cNvCxnSpPr>
            <a:stCxn id="10242" idx="1"/>
            <a:endCxn id="19" idx="2"/>
          </p:cNvCxnSpPr>
          <p:nvPr/>
        </p:nvCxnSpPr>
        <p:spPr bwMode="auto">
          <a:xfrm rot="10800000">
            <a:off x="1090985" y="1697808"/>
            <a:ext cx="286783" cy="1371670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1275415" y="3069478"/>
            <a:ext cx="257230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54396" y="2942518"/>
            <a:ext cx="1897524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800" b="1" dirty="0" smtClean="0">
                <a:solidFill>
                  <a:schemeClr val="tx1"/>
                </a:solidFill>
              </a:rPr>
              <a:t>Высокоскоростной поезд </a:t>
            </a:r>
            <a:r>
              <a:rPr lang="ru-RU" sz="800" dirty="0" smtClean="0">
                <a:solidFill>
                  <a:schemeClr val="tx1"/>
                </a:solidFill>
              </a:rPr>
              <a:t>с эксплуатационной скоростью 300 км/ч.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4" descr="http://www.bahnbilder.net/bilder/17-04-08/thumbs/006.jpg">
            <a:hlinkClick r:id="rId8"/>
          </p:cNvPr>
          <p:cNvPicPr preferRelativeResize="0">
            <a:picLocks noChangeArrowheads="1"/>
          </p:cNvPicPr>
          <p:nvPr/>
        </p:nvPicPr>
        <p:blipFill>
          <a:blip r:embed="rId9" cstate="print"/>
          <a:srcRect l="37624" t="13884" r="10396" b="10900"/>
          <a:stretch>
            <a:fillRect/>
          </a:stretch>
        </p:blipFill>
        <p:spPr bwMode="auto">
          <a:xfrm>
            <a:off x="3059832" y="3319262"/>
            <a:ext cx="540000" cy="405000"/>
          </a:xfrm>
          <a:prstGeom prst="rect">
            <a:avLst/>
          </a:prstGeom>
          <a:noFill/>
        </p:spPr>
      </p:pic>
      <p:cxnSp>
        <p:nvCxnSpPr>
          <p:cNvPr id="33" name="Gewinkelte Verbindung 23"/>
          <p:cNvCxnSpPr/>
          <p:nvPr/>
        </p:nvCxnSpPr>
        <p:spPr bwMode="auto">
          <a:xfrm flipV="1">
            <a:off x="3635896" y="2286802"/>
            <a:ext cx="259871" cy="1162952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feld 36"/>
          <p:cNvSpPr txBox="1"/>
          <p:nvPr/>
        </p:nvSpPr>
        <p:spPr>
          <a:xfrm>
            <a:off x="1187624" y="3302297"/>
            <a:ext cx="1826538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800" b="1" dirty="0" smtClean="0">
                <a:solidFill>
                  <a:schemeClr val="tx1"/>
                </a:solidFill>
              </a:rPr>
              <a:t>Товарный поезд</a:t>
            </a:r>
            <a:r>
              <a:rPr lang="en-US" sz="800" b="1" dirty="0" smtClean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с эксплуатационной скоростью 120 км/ч.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527050" y="3816308"/>
            <a:ext cx="4104000" cy="95061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 anchorCtr="0">
            <a:noAutofit/>
          </a:bodyPr>
          <a:lstStyle/>
          <a:p>
            <a:pPr marL="190500" lvl="0" indent="-190500" defTabSz="762000" eaLnBrk="0" fontAlgn="auto" hangingPunct="0">
              <a:spcBef>
                <a:spcPts val="600"/>
              </a:spcBef>
              <a:spcAft>
                <a:spcPts val="600"/>
              </a:spcAft>
              <a:buClr>
                <a:srgbClr val="949EAA"/>
              </a:buClr>
              <a:buFont typeface="Wingdings" pitchFamily="2" charset="2"/>
              <a:buChar char="§"/>
              <a:defRPr/>
            </a:pP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Из-за разности эксплуатационной скорости 180 км/ч.</a:t>
            </a: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Высокоскоростные поезда создают помехи для товарных поездов</a:t>
            </a:r>
            <a:endParaRPr lang="en-US" sz="1000" kern="0" dirty="0" smtClean="0">
              <a:solidFill>
                <a:srgbClr val="000000"/>
              </a:solidFill>
              <a:ea typeface="ＭＳ Ｐゴシック"/>
            </a:endParaRPr>
          </a:p>
          <a:p>
            <a:pPr marL="190500" lvl="0" indent="-190500" defTabSz="762000" eaLnBrk="0" fontAlgn="auto" hangingPunct="0">
              <a:spcBef>
                <a:spcPts val="600"/>
              </a:spcBef>
              <a:spcAft>
                <a:spcPts val="1200"/>
              </a:spcAft>
              <a:buClr>
                <a:srgbClr val="949EAA"/>
              </a:buClr>
              <a:buFont typeface="Wingdings" pitchFamily="2" charset="2"/>
              <a:buChar char="§"/>
              <a:defRPr/>
            </a:pP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Чем больше разница скоростей,</a:t>
            </a:r>
            <a:r>
              <a:rPr lang="en-US" sz="1000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ea typeface="ＭＳ Ｐゴシック"/>
              </a:rPr>
              <a:t>тем серьезнее проблема и ниже эффективность эксплуатации</a:t>
            </a:r>
            <a:endParaRPr lang="en-US" sz="1000" kern="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2" name="Gleichschenkliges Dreieck 41"/>
          <p:cNvSpPr/>
          <p:nvPr/>
        </p:nvSpPr>
        <p:spPr bwMode="auto">
          <a:xfrm rot="5400000">
            <a:off x="3994454" y="2874891"/>
            <a:ext cx="1612497" cy="14709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31074" name="think-cell Slide" r:id="rId4" imgW="270" imgH="270" progId="">
              <p:embed/>
            </p:oleObj>
          </a:graphicData>
        </a:graphic>
      </p:graphicFrame>
      <p:sp>
        <p:nvSpPr>
          <p:cNvPr id="20483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696" y="3219822"/>
            <a:ext cx="4606561" cy="792088"/>
          </a:xfrm>
          <a:noFill/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Вопросы?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SIGNS_NAME" val="Siemens"/>
  <p:tag name="CDT_MASTERS_NAME" val="SlideMaster Siemens"/>
  <p:tag name="CDT_LAYOUT_TYPE" val="2"/>
  <p:tag name="CDT_INTERSECT_SLIDE" val="False"/>
  <p:tag name="CDT_OLDSLIDEHIDDEN" val="False"/>
  <p:tag name="CDT_OLDSLIDEINDEX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eziiqn.k2K_x9pRu1m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SIGNS_NAME" val="Siemens"/>
  <p:tag name="CDT_MASTERS_NAME" val="SlideMaster Siemens"/>
  <p:tag name="CDT_LAYOUT_TYPE" val="29"/>
  <p:tag name="CDT_INTERSECT_SLIDE" val="False"/>
  <p:tag name="CDT_OLDSLIDEHIDDEN" val="False"/>
  <p:tag name="CDT_OLDSLIDEINDEX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uiUiRMpEa18kLrGVFk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uiUiRMpEa18kLrGVFk9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emens 2013 – 16:9">
  <a:themeElements>
    <a:clrScheme name="Siemens 2013 – 16:9 1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FFFFFF"/>
      </a:accent3>
      <a:accent4>
        <a:srgbClr val="000000"/>
      </a:accent4>
      <a:accent5>
        <a:srgbClr val="C3CBD2"/>
      </a:accent5>
      <a:accent6>
        <a:srgbClr val="ACBAC3"/>
      </a:accent6>
      <a:hlink>
        <a:srgbClr val="EB780A"/>
      </a:hlink>
      <a:folHlink>
        <a:srgbClr val="641946"/>
      </a:folHlink>
    </a:clrScheme>
    <a:fontScheme name="Siemens 2013 – 16: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iemens 2013 – 16:9 1">
        <a:dk1>
          <a:srgbClr val="000000"/>
        </a:dk1>
        <a:lt1>
          <a:srgbClr val="FFFFFF"/>
        </a:lt1>
        <a:dk2>
          <a:srgbClr val="000000"/>
        </a:dk2>
        <a:lt2>
          <a:srgbClr val="879BA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EB780A"/>
        </a:hlink>
        <a:folHlink>
          <a:srgbClr val="6419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emens 2013 – 16:9 2">
        <a:dk1>
          <a:srgbClr val="000000"/>
        </a:dk1>
        <a:lt1>
          <a:srgbClr val="FFFFFF"/>
        </a:lt1>
        <a:dk2>
          <a:srgbClr val="641946"/>
        </a:dk2>
        <a:lt2>
          <a:srgbClr val="EB780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006487"/>
        </a:hlink>
        <a:folHlink>
          <a:srgbClr val="647D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iemens 2013 – 16:9">
  <a:themeElements>
    <a:clrScheme name="Siemens 2013 – 16:9 1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FFFFFF"/>
      </a:accent3>
      <a:accent4>
        <a:srgbClr val="000000"/>
      </a:accent4>
      <a:accent5>
        <a:srgbClr val="C3CBD2"/>
      </a:accent5>
      <a:accent6>
        <a:srgbClr val="ACBAC3"/>
      </a:accent6>
      <a:hlink>
        <a:srgbClr val="EB780A"/>
      </a:hlink>
      <a:folHlink>
        <a:srgbClr val="641946"/>
      </a:folHlink>
    </a:clrScheme>
    <a:fontScheme name="Siemens 2013 – 16: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iemens 2013 – 16:9 1">
        <a:dk1>
          <a:srgbClr val="000000"/>
        </a:dk1>
        <a:lt1>
          <a:srgbClr val="FFFFFF"/>
        </a:lt1>
        <a:dk2>
          <a:srgbClr val="000000"/>
        </a:dk2>
        <a:lt2>
          <a:srgbClr val="879BA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EB780A"/>
        </a:hlink>
        <a:folHlink>
          <a:srgbClr val="6419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emens 2013 – 16:9 2">
        <a:dk1>
          <a:srgbClr val="000000"/>
        </a:dk1>
        <a:lt1>
          <a:srgbClr val="FFFFFF"/>
        </a:lt1>
        <a:dk2>
          <a:srgbClr val="641946"/>
        </a:dk2>
        <a:lt2>
          <a:srgbClr val="EB780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006487"/>
        </a:hlink>
        <a:folHlink>
          <a:srgbClr val="647D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iemens 2013 – 16:9">
  <a:themeElements>
    <a:clrScheme name="Siemens 2013 – 16:9 1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FFFFFF"/>
      </a:accent3>
      <a:accent4>
        <a:srgbClr val="000000"/>
      </a:accent4>
      <a:accent5>
        <a:srgbClr val="C3CBD2"/>
      </a:accent5>
      <a:accent6>
        <a:srgbClr val="ACBAC3"/>
      </a:accent6>
      <a:hlink>
        <a:srgbClr val="EB780A"/>
      </a:hlink>
      <a:folHlink>
        <a:srgbClr val="641946"/>
      </a:folHlink>
    </a:clrScheme>
    <a:fontScheme name="Siemens 2013 – 16: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iemens 2013 – 16:9 1">
        <a:dk1>
          <a:srgbClr val="000000"/>
        </a:dk1>
        <a:lt1>
          <a:srgbClr val="FFFFFF"/>
        </a:lt1>
        <a:dk2>
          <a:srgbClr val="000000"/>
        </a:dk2>
        <a:lt2>
          <a:srgbClr val="879BA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EB780A"/>
        </a:hlink>
        <a:folHlink>
          <a:srgbClr val="6419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emens 2013 – 16:9 2">
        <a:dk1>
          <a:srgbClr val="000000"/>
        </a:dk1>
        <a:lt1>
          <a:srgbClr val="FFFFFF"/>
        </a:lt1>
        <a:dk2>
          <a:srgbClr val="641946"/>
        </a:dk2>
        <a:lt2>
          <a:srgbClr val="EB780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006487"/>
        </a:hlink>
        <a:folHlink>
          <a:srgbClr val="647D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emens 2013 – 16:9">
  <a:themeElements>
    <a:clrScheme name="Siemens 2013 – 16:9 1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FFFFFF"/>
      </a:accent3>
      <a:accent4>
        <a:srgbClr val="000000"/>
      </a:accent4>
      <a:accent5>
        <a:srgbClr val="C3CBD2"/>
      </a:accent5>
      <a:accent6>
        <a:srgbClr val="ACBAC3"/>
      </a:accent6>
      <a:hlink>
        <a:srgbClr val="EB780A"/>
      </a:hlink>
      <a:folHlink>
        <a:srgbClr val="641946"/>
      </a:folHlink>
    </a:clrScheme>
    <a:fontScheme name="Siemens 2013 – 16: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iemens 2013 – 16:9 1">
        <a:dk1>
          <a:srgbClr val="000000"/>
        </a:dk1>
        <a:lt1>
          <a:srgbClr val="FFFFFF"/>
        </a:lt1>
        <a:dk2>
          <a:srgbClr val="000000"/>
        </a:dk2>
        <a:lt2>
          <a:srgbClr val="879BA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EB780A"/>
        </a:hlink>
        <a:folHlink>
          <a:srgbClr val="6419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emens 2013 – 16:9 2">
        <a:dk1>
          <a:srgbClr val="000000"/>
        </a:dk1>
        <a:lt1>
          <a:srgbClr val="FFFFFF"/>
        </a:lt1>
        <a:dk2>
          <a:srgbClr val="641946"/>
        </a:dk2>
        <a:lt2>
          <a:srgbClr val="EB780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006487"/>
        </a:hlink>
        <a:folHlink>
          <a:srgbClr val="647D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On-screen Show (16:9)</PresentationFormat>
  <Paragraphs>94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Тема Office</vt:lpstr>
      <vt:lpstr>1_Siemens 2013 – 16:9</vt:lpstr>
      <vt:lpstr>2_Siemens 2013 – 16:9</vt:lpstr>
      <vt:lpstr>3_Siemens 2013 – 16:9</vt:lpstr>
      <vt:lpstr>Siemens 2013 – 16:9</vt:lpstr>
      <vt:lpstr>think-cell Slide</vt:lpstr>
      <vt:lpstr>Microsoft Office Excel 97-2003 Worksheet</vt:lpstr>
      <vt:lpstr>Worksheet</vt:lpstr>
      <vt:lpstr>«Макроэффекты высокоскоростного и скоростного сообщения» Президент «Сименс» в России, Др. Дитрих Меллер</vt:lpstr>
      <vt:lpstr>Основные требования заинтересованных сторон к ВСМ</vt:lpstr>
      <vt:lpstr>Высокоскоростной железнодорожный транспорт и его преимущества</vt:lpstr>
      <vt:lpstr>Slide 4</vt:lpstr>
      <vt:lpstr>Изменения в видах транспорта – по Европе после внедрения высокоскоростного транспорта</vt:lpstr>
      <vt:lpstr>Эффективное использование инфраструктуры ВСМ –  Смешанная эксплуатация в европейских условиях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Высокоскоростные железнодорожные магистрали и основные заинтересованные в них стороны</dc:title>
  <dc:creator>Vyunov, Maxim</dc:creator>
  <cp:lastModifiedBy>z00301np</cp:lastModifiedBy>
  <cp:revision>56</cp:revision>
  <dcterms:created xsi:type="dcterms:W3CDTF">2014-06-05T07:12:48Z</dcterms:created>
  <dcterms:modified xsi:type="dcterms:W3CDTF">2014-06-16T12:06:11Z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-1366060548</vt:i4>
  </property>
  <property fmtid="{D5CDD505-2E9C-101B-9397-08002B2CF9AE}" pid="3" name="_NewReviewCycle">
    <vt:lpwstr/>
  </property>
  <property fmtid="{D5CDD505-2E9C-101B-9397-08002B2CF9AE}" pid="4" name="_EmailSubject">
    <vt:lpwstr>Dr. Moelerslides for Macroeffects in HSL.</vt:lpwstr>
  </property>
  <property fmtid="{D5CDD505-2E9C-101B-9397-08002B2CF9AE}" pid="5" name="_AuthorEmail">
    <vt:lpwstr>Ekaterina.Ponomareva@siemens.com</vt:lpwstr>
  </property>
  <property fmtid="{D5CDD505-2E9C-101B-9397-08002B2CF9AE}" pid="6" name="_AuthorEmailDisplayName">
    <vt:lpwstr>Ponomareva, Ekaterina</vt:lpwstr>
  </property>
</Properties>
</file>